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7.xml" ContentType="application/vnd.openxmlformats-officedocument.drawingml.diagramData+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9.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1.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2.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3.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4.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5.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306" r:id="rId8"/>
    <p:sldId id="305" r:id="rId9"/>
    <p:sldId id="264" r:id="rId10"/>
    <p:sldId id="265" r:id="rId11"/>
    <p:sldId id="266" r:id="rId12"/>
    <p:sldId id="267" r:id="rId13"/>
    <p:sldId id="268" r:id="rId14"/>
    <p:sldId id="269" r:id="rId15"/>
    <p:sldId id="270" r:id="rId16"/>
    <p:sldId id="309" r:id="rId17"/>
    <p:sldId id="312" r:id="rId18"/>
    <p:sldId id="311" r:id="rId19"/>
    <p:sldId id="315" r:id="rId20"/>
    <p:sldId id="316" r:id="rId21"/>
    <p:sldId id="323" r:id="rId22"/>
    <p:sldId id="324" r:id="rId23"/>
    <p:sldId id="325" r:id="rId24"/>
    <p:sldId id="326" r:id="rId25"/>
    <p:sldId id="327" r:id="rId26"/>
    <p:sldId id="328" r:id="rId27"/>
    <p:sldId id="303" r:id="rId28"/>
    <p:sldId id="283" r:id="rId29"/>
    <p:sldId id="284" r:id="rId30"/>
    <p:sldId id="313" r:id="rId31"/>
    <p:sldId id="314" r:id="rId32"/>
    <p:sldId id="277" r:id="rId33"/>
    <p:sldId id="281" r:id="rId34"/>
    <p:sldId id="288" r:id="rId35"/>
    <p:sldId id="289" r:id="rId36"/>
    <p:sldId id="290" r:id="rId37"/>
    <p:sldId id="280" r:id="rId38"/>
    <p:sldId id="291" r:id="rId39"/>
    <p:sldId id="292" r:id="rId40"/>
    <p:sldId id="293" r:id="rId41"/>
    <p:sldId id="294" r:id="rId42"/>
    <p:sldId id="295" r:id="rId43"/>
    <p:sldId id="296" r:id="rId44"/>
    <p:sldId id="297" r:id="rId45"/>
    <p:sldId id="298" r:id="rId46"/>
    <p:sldId id="299" r:id="rId47"/>
    <p:sldId id="300" r:id="rId48"/>
    <p:sldId id="30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309"/>
            <p14:sldId id="312"/>
            <p14:sldId id="311"/>
          </p14:sldIdLst>
        </p14:section>
        <p14:section name="Experiments" id="{E4311B97-2E38-4595-826D-7A0728D5619C}">
          <p14:sldIdLst>
            <p14:sldId id="315"/>
            <p14:sldId id="316"/>
            <p14:sldId id="323"/>
            <p14:sldId id="324"/>
            <p14:sldId id="325"/>
            <p14:sldId id="326"/>
            <p14:sldId id="327"/>
            <p14:sldId id="328"/>
          </p14:sldIdLst>
        </p14:section>
        <p14:section name="Example Usage Scenario" id="{394B5F6C-A2E5-4301-8045-21E9D0C2B97A}">
          <p14:sldIdLst>
            <p14:sldId id="303"/>
            <p14:sldId id="283"/>
            <p14:sldId id="284"/>
          </p14:sldIdLst>
        </p14:section>
        <p14:section name="Closing" id="{A5759AED-174B-4CFD-AF22-A60F74E4272D}">
          <p14:sldIdLst>
            <p14:sldId id="313"/>
            <p14:sldId id="314"/>
          </p14:sldIdLst>
        </p14:section>
        <p14:section name="Extra Slides" id="{34B92C07-0394-4141-9B4C-568D48086FFF}">
          <p14:sldIdLst>
            <p14:sldId id="277"/>
            <p14:sldId id="281"/>
            <p14:sldId id="288"/>
            <p14:sldId id="289"/>
            <p14:sldId id="290"/>
            <p14:sldId id="280"/>
            <p14:sldId id="291"/>
            <p14:sldId id="292"/>
            <p14:sldId id="293"/>
            <p14:sldId id="294"/>
            <p14:sldId id="295"/>
            <p14:sldId id="296"/>
            <p14:sldId id="297"/>
            <p14:sldId id="298"/>
            <p14:sldId id="299"/>
            <p14:sldId id="300"/>
            <p14:sldId id="3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87431" autoAdjust="0"/>
  </p:normalViewPr>
  <p:slideViewPr>
    <p:cSldViewPr snapToGrid="0">
      <p:cViewPr varScale="1">
        <p:scale>
          <a:sx n="91" d="100"/>
          <a:sy n="91" d="100"/>
        </p:scale>
        <p:origin x="216" y="576"/>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6.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_rels/data1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s>
</file>

<file path=ppt/diagrams/_rels/data1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7.png"/></Relationships>
</file>

<file path=ppt/diagrams/_rels/data1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ata17.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2.png"/><Relationship Id="rId3" Type="http://schemas.openxmlformats.org/officeDocument/2006/relationships/image" Target="../media/image33.png"/></Relationships>
</file>

<file path=ppt/diagrams/_rels/data18.xml.rels><?xml version="1.0" encoding="UTF-8" standalone="yes"?>
<Relationships xmlns="http://schemas.openxmlformats.org/package/2006/relationships"><Relationship Id="rId1" Type="http://schemas.openxmlformats.org/officeDocument/2006/relationships/image" Target="../media/image35.JPG"/></Relationships>
</file>

<file path=ppt/diagrams/_rels/data19.xml.rels><?xml version="1.0" encoding="UTF-8" standalone="yes"?>
<Relationships xmlns="http://schemas.openxmlformats.org/package/2006/relationships"><Relationship Id="rId1" Type="http://schemas.openxmlformats.org/officeDocument/2006/relationships/image" Target="../media/image21.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20.xml.rels><?xml version="1.0" encoding="UTF-8" standalone="yes"?>
<Relationships xmlns="http://schemas.openxmlformats.org/package/2006/relationships"><Relationship Id="rId1" Type="http://schemas.openxmlformats.org/officeDocument/2006/relationships/image" Target="../media/image36.png"/></Relationships>
</file>

<file path=ppt/diagrams/_rels/data21.xml.rels><?xml version="1.0" encoding="UTF-8" standalone="yes"?>
<Relationships xmlns="http://schemas.openxmlformats.org/package/2006/relationships"><Relationship Id="rId1" Type="http://schemas.openxmlformats.org/officeDocument/2006/relationships/image" Target="../media/image37.png"/></Relationships>
</file>

<file path=ppt/diagrams/_rels/data22.xml.rels><?xml version="1.0" encoding="UTF-8" standalone="yes"?>
<Relationships xmlns="http://schemas.openxmlformats.org/package/2006/relationships"><Relationship Id="rId1" Type="http://schemas.openxmlformats.org/officeDocument/2006/relationships/image" Target="../media/image38.png"/></Relationships>
</file>

<file path=ppt/diagrams/_rels/data23.xml.rels><?xml version="1.0" encoding="UTF-8" standalone="yes"?>
<Relationships xmlns="http://schemas.openxmlformats.org/package/2006/relationships"><Relationship Id="rId1" Type="http://schemas.openxmlformats.org/officeDocument/2006/relationships/image" Target="../media/image39.png"/></Relationships>
</file>

<file path=ppt/diagrams/_rels/data24.xml.rels><?xml version="1.0" encoding="UTF-8" standalone="yes"?>
<Relationships xmlns="http://schemas.openxmlformats.org/package/2006/relationships"><Relationship Id="rId1" Type="http://schemas.openxmlformats.org/officeDocument/2006/relationships/image" Target="../media/image31.png"/></Relationships>
</file>

<file path=ppt/diagrams/_rels/data25.xml.rels><?xml version="1.0" encoding="UTF-8" standalone="yes"?>
<Relationships xmlns="http://schemas.openxmlformats.org/package/2006/relationships"><Relationship Id="rId1" Type="http://schemas.openxmlformats.org/officeDocument/2006/relationships/image" Target="../media/image40.pn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5.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20.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40.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a:blipFill rotWithShape="0">
          <a:blip xmlns:r="http://schemas.openxmlformats.org/officeDocument/2006/relationships" r:embed="rId1"/>
          <a:stretch>
            <a:fillRect l="-4784"/>
          </a:stretch>
        </a:blipFill>
      </dgm:spPr>
      <dgm:t>
        <a:bodyPr/>
        <a:lstStyle/>
        <a:p>
          <a:r>
            <a:rPr lang="en-US">
              <a:noFill/>
            </a:rPr>
            <a:t> </a:t>
          </a:r>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a:noFill/>
            </a:rPr>
            <a:t> </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a:noFill/>
            </a:rPr>
            <a:t> </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pt>
    <dgm:pt modelId="{255128AA-ACE4-3A43-90DF-09AF32EB69D4}" type="pres">
      <dgm:prSet presAssocID="{9649AF21-B626-464F-ADAB-CF79984BBD55}" presName="childShp" presStyleLbl="bgAccFollowNode1" presStyleIdx="0" presStyleCnt="2">
        <dgm:presLayoutVars>
          <dgm:bulletEnabled val="1"/>
        </dgm:presLayoutVars>
      </dgm:prSet>
      <dgm:spPr/>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pt>
    <dgm:pt modelId="{94BA7CDF-15D5-DB49-91C7-BBEF390E5CF3}" type="pres">
      <dgm:prSet presAssocID="{F590A614-0B28-3148-94E4-70244A40B927}" presName="childShp" presStyleLbl="bgAccFollowNode1" presStyleIdx="1" presStyleCnt="2">
        <dgm:presLayoutVars>
          <dgm:bulletEnabled val="1"/>
        </dgm:presLayoutVars>
      </dgm:prSet>
      <dgm:spPr/>
    </dgm:pt>
  </dgm:ptLst>
  <dgm:cxnLst>
    <dgm:cxn modelId="{E104F691-D8EF-D042-96BC-02BDE8FCA5FC}" type="presOf" srcId="{E8F7BAB8-357A-E044-8F17-A17475229009}" destId="{255128AA-ACE4-3A43-90DF-09AF32EB69D4}" srcOrd="0" destOrd="1" presId="urn:microsoft.com/office/officeart/2005/8/layout/vList6"/>
    <dgm:cxn modelId="{879233B0-8387-8546-BADF-7247A78FFC0C}" srcId="{9649AF21-B626-464F-ADAB-CF79984BBD55}" destId="{97C95B8E-3981-EB4D-A84B-F2C7A196F390}" srcOrd="2" destOrd="0" parTransId="{A0890BBC-66C5-D34A-8634-7C95F3ECC6FF}" sibTransId="{B8A90CF8-0959-F541-A42A-8102681E0E56}"/>
    <dgm:cxn modelId="{D3A2C9FD-3A9E-6D47-A3D0-8CC9C5CF82B2}" type="presOf" srcId="{97C95B8E-3981-EB4D-A84B-F2C7A196F390}" destId="{255128AA-ACE4-3A43-90DF-09AF32EB69D4}" srcOrd="0" destOrd="2" presId="urn:microsoft.com/office/officeart/2005/8/layout/vList6"/>
    <dgm:cxn modelId="{572BB6FC-3521-F14C-8916-D2B66D9BBA12}" type="presOf" srcId="{E375FF51-5AB1-1E43-BA36-CE6EEFC7B4CE}" destId="{94BA7CDF-15D5-DB49-91C7-BBEF390E5CF3}"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8BED9931-A086-AA4C-9D9F-CB4A897786C5}" srcId="{9649AF21-B626-464F-ADAB-CF79984BBD55}" destId="{E8F7BAB8-357A-E044-8F17-A17475229009}" srcOrd="1" destOrd="0" parTransId="{0CCF5A6B-99F9-4841-AF08-0FE53AB3481D}" sibTransId="{30C562DA-C008-9A49-B6CF-B0F3D762117A}"/>
    <dgm:cxn modelId="{4FF441CA-B80D-4D44-A61F-C52CE066D7E1}" type="presOf" srcId="{6047C601-F84A-3842-A8B7-859E888B3FB8}" destId="{255128AA-ACE4-3A43-90DF-09AF32EB69D4}"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CB8A2F8D-CBB8-8145-BFDA-DECCA2255A66}" srcId="{5EB145C6-FAFC-1949-B443-E4D28162F150}" destId="{9649AF21-B626-464F-ADAB-CF79984BBD55}" srcOrd="0" destOrd="0" parTransId="{B2762160-2A24-774E-901C-06B6B8A27762}" sibTransId="{432E795A-6DFC-9A46-8406-C4AB9D79798D}"/>
    <dgm:cxn modelId="{07EC8A7C-92F2-B948-BE64-ED5788A535E5}" srcId="{F590A614-0B28-3148-94E4-70244A40B927}" destId="{E375FF51-5AB1-1E43-BA36-CE6EEFC7B4CE}" srcOrd="0" destOrd="0" parTransId="{4D110BBF-A2C8-1C46-A904-848CD83F077A}" sibTransId="{C3BF58F9-C91E-E445-8201-1313421F0049}"/>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30D32E34-7279-7E4E-85C3-DB360F4470CB}" type="presOf" srcId="{F590A614-0B28-3148-94E4-70244A40B927}" destId="{5015647A-E68E-7D4F-AD60-D24BF37F5562}" srcOrd="0" destOrd="0" presId="urn:microsoft.com/office/officeart/2005/8/layout/vList6"/>
    <dgm:cxn modelId="{780A22D6-D24C-D64B-BA79-10C5830CE0C8}" type="presOf" srcId="{5EB145C6-FAFC-1949-B443-E4D28162F150}" destId="{FEAE09E7-93FC-9B43-9D2F-36A9C4435F38}"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4668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28600" lvl="1" indent="0" algn="l" defTabSz="1155700">
            <a:lnSpc>
              <a:spcPct val="90000"/>
            </a:lnSpc>
            <a:spcBef>
              <a:spcPct val="0"/>
            </a:spcBef>
            <a:spcAft>
              <a:spcPct val="15000"/>
            </a:spcAft>
            <a:buNone/>
          </a:pPr>
          <a:r>
            <a:rPr lang="en-US" baseline="0" dirty="0" smtClean="0"/>
            <a:t> Square the magnitudes</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Diode operating in the Square-Law region</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pt>
    <dgm:pt modelId="{2EC03E1A-1CC4-4443-A3B6-6057BCE9F3B9}" type="pres">
      <dgm:prSet presAssocID="{432E795A-6DFC-9A46-8406-C4AB9D79798D}" presName="connTx" presStyleLbl="sibTrans2D1" presStyleIdx="0" presStyleCnt="1"/>
      <dgm:spPr/>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C3914961-67F3-3D40-95C9-1C600BE2B2C5}" type="presOf" srcId="{A43E9877-858E-CE49-B279-4C95C74371A7}" destId="{E60E840B-3F80-3C40-8C66-41AEAD1EC822}" srcOrd="0" destOrd="1"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596613DC-9125-B845-9939-D08740EE88E8}" type="presOf" srcId="{432E795A-6DFC-9A46-8406-C4AB9D79798D}" destId="{2EC03E1A-1CC4-4443-A3B6-6057BCE9F3B9}" srcOrd="1" destOrd="0" presId="urn:microsoft.com/office/officeart/2005/8/layout/hProcess10"/>
    <dgm:cxn modelId="{CB8A2F8D-CBB8-8145-BFDA-DECCA2255A66}" srcId="{5EB145C6-FAFC-1949-B443-E4D28162F150}" destId="{9649AF21-B626-464F-ADAB-CF79984BBD55}" srcOrd="0" destOrd="0" parTransId="{B2762160-2A24-774E-901C-06B6B8A27762}" sibTransId="{432E795A-6DFC-9A46-8406-C4AB9D79798D}"/>
    <dgm:cxn modelId="{AAA7EAE1-DF0A-B546-AACA-3D26AD1DEE55}" type="presOf" srcId="{5EB145C6-FAFC-1949-B443-E4D28162F150}" destId="{07C0F548-949D-DB4F-B0A6-1A2945140697}" srcOrd="0" destOrd="0" presId="urn:microsoft.com/office/officeart/2005/8/layout/hProcess10"/>
    <dgm:cxn modelId="{F0A2488C-7C43-D942-937E-260307C6649F}" type="presOf" srcId="{F590A614-0B28-3148-94E4-70244A40B927}" destId="{F73DF95D-FCCB-6848-B31A-E6F7B3B51502}" srcOrd="0" destOrd="0" presId="urn:microsoft.com/office/officeart/2005/8/layout/hProcess10"/>
    <dgm:cxn modelId="{9D2751F5-FBA3-A140-B439-48C9A819B41A}" type="presOf" srcId="{E375FF51-5AB1-1E43-BA36-CE6EEFC7B4CE}" destId="{F73DF95D-FCCB-6848-B31A-E6F7B3B51502}" srcOrd="0" destOrd="1"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B1A86B1D-2007-F64F-AB7A-3B0C9859E53A}" type="presOf" srcId="{9649AF21-B626-464F-ADAB-CF79984BBD55}" destId="{E60E840B-3F80-3C40-8C66-41AEAD1EC822}"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32144107-09C6-094E-A748-26EFDE070147}" type="presOf" srcId="{432E795A-6DFC-9A46-8406-C4AB9D79798D}" destId="{9AD3CBAB-5F0D-4C4D-9B65-59DFA3282806}" srcOrd="0" destOrd="0" presId="urn:microsoft.com/office/officeart/2005/8/layout/hProcess10"/>
    <dgm:cxn modelId="{3BF3DA15-E309-2F4A-A511-B1BE04573F48}" type="presParOf" srcId="{07C0F548-949D-DB4F-B0A6-1A2945140697}" destId="{E81163A1-3773-A549-9A7A-3498C14F9332}" srcOrd="0" destOrd="0" presId="urn:microsoft.com/office/officeart/2005/8/layout/hProcess10"/>
    <dgm:cxn modelId="{59EFA05B-02DD-3D49-8428-9F9E67AA21C2}" type="presParOf" srcId="{E81163A1-3773-A549-9A7A-3498C14F9332}" destId="{00B99232-C179-CC4C-9392-EC248BB2C2EE}" srcOrd="0" destOrd="0" presId="urn:microsoft.com/office/officeart/2005/8/layout/hProcess10"/>
    <dgm:cxn modelId="{92B9D5D7-D8C3-7442-A909-24A4543CFBBC}" type="presParOf" srcId="{E81163A1-3773-A549-9A7A-3498C14F9332}" destId="{E60E840B-3F80-3C40-8C66-41AEAD1EC822}" srcOrd="1" destOrd="0" presId="urn:microsoft.com/office/officeart/2005/8/layout/hProcess10"/>
    <dgm:cxn modelId="{9BCAD4B6-4CE5-524D-B723-9D278F319526}" type="presParOf" srcId="{07C0F548-949D-DB4F-B0A6-1A2945140697}" destId="{9AD3CBAB-5F0D-4C4D-9B65-59DFA3282806}" srcOrd="1" destOrd="0" presId="urn:microsoft.com/office/officeart/2005/8/layout/hProcess10"/>
    <dgm:cxn modelId="{B7507B30-8112-7041-8930-E3FFD5F2E89B}" type="presParOf" srcId="{9AD3CBAB-5F0D-4C4D-9B65-59DFA3282806}" destId="{2EC03E1A-1CC4-4443-A3B6-6057BCE9F3B9}" srcOrd="0" destOrd="0" presId="urn:microsoft.com/office/officeart/2005/8/layout/hProcess10"/>
    <dgm:cxn modelId="{4429AD0A-DEC0-7648-BCD9-6F83491B3FAE}" type="presParOf" srcId="{07C0F548-949D-DB4F-B0A6-1A2945140697}" destId="{03347729-23D2-F34B-B4B8-90D8AD692A82}" srcOrd="2" destOrd="0" presId="urn:microsoft.com/office/officeart/2005/8/layout/hProcess10"/>
    <dgm:cxn modelId="{F5E8430B-98AA-BC4E-86F8-EB1A62BBC7DE}" type="presParOf" srcId="{03347729-23D2-F34B-B4B8-90D8AD692A82}" destId="{F202EBF4-8DB6-9D45-BEC3-9AC9B575FE22}" srcOrd="0" destOrd="0" presId="urn:microsoft.com/office/officeart/2005/8/layout/hProcess10"/>
    <dgm:cxn modelId="{FAA5C10F-6540-7544-952F-B47BB466CFC4}"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r>
            <a:rPr lang="en-US" dirty="0" smtClean="0"/>
            <a:t>Infinite Impulse Response Filter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Decimation</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A43E9877-858E-CE49-B279-4C95C74371A7}">
      <dgm:prSet phldrT="[Text]"/>
      <dgm:spPr/>
      <dgm:t>
        <a:bodyPr/>
        <a:lstStyle/>
        <a:p>
          <a:r>
            <a:rPr lang="en-US" dirty="0" smtClean="0"/>
            <a:t>Integrator a.k.a.</a:t>
          </a:r>
          <a:r>
            <a:rPr lang="en-US" baseline="0" dirty="0" smtClean="0"/>
            <a:t> Low Pass Filter</a:t>
          </a:r>
          <a:r>
            <a:rPr lang="en-US" dirty="0" smtClean="0"/>
            <a:t> </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pt>
    <dgm:pt modelId="{2EC03E1A-1CC4-4443-A3B6-6057BCE9F3B9}" type="pres">
      <dgm:prSet presAssocID="{432E795A-6DFC-9A46-8406-C4AB9D79798D}" presName="connTx" presStyleLbl="sibTrans2D1" presStyleIdx="0" presStyleCnt="1"/>
      <dgm:spPr/>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pt>
  </dgm:ptLst>
  <dgm:cxnLst>
    <dgm:cxn modelId="{8915B327-2ED0-A642-8B85-80F9E70F5A62}" type="presOf" srcId="{C791279E-C275-C94D-8295-3C2D74357BF2}" destId="{F73DF95D-FCCB-6848-B31A-E6F7B3B51502}" srcOrd="0" destOrd="2"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63C8B695-FA65-9641-A559-3758C4DDB444}" type="presOf" srcId="{432E795A-6DFC-9A46-8406-C4AB9D79798D}" destId="{9AD3CBAB-5F0D-4C4D-9B65-59DFA3282806}" srcOrd="0" destOrd="0"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BD026381-635A-064F-AE5B-E3953E138ABA}" type="presOf" srcId="{E375FF51-5AB1-1E43-BA36-CE6EEFC7B4CE}" destId="{F73DF95D-FCCB-6848-B31A-E6F7B3B51502}" srcOrd="0" destOrd="1" presId="urn:microsoft.com/office/officeart/2005/8/layout/hProcess10"/>
    <dgm:cxn modelId="{6CDB7E82-6158-7940-8DD4-F628D215253A}" type="presOf" srcId="{9649AF21-B626-464F-ADAB-CF79984BBD55}" destId="{E60E840B-3F80-3C40-8C66-41AEAD1EC822}" srcOrd="0" destOrd="0" presId="urn:microsoft.com/office/officeart/2005/8/layout/hProcess10"/>
    <dgm:cxn modelId="{43A57602-A8FB-824A-ABE2-F0BF047042FE}" type="presOf" srcId="{F590A614-0B28-3148-94E4-70244A40B927}" destId="{F73DF95D-FCCB-6848-B31A-E6F7B3B51502}" srcOrd="0" destOrd="0" presId="urn:microsoft.com/office/officeart/2005/8/layout/hProcess10"/>
    <dgm:cxn modelId="{5AAD62F5-731E-4F4F-B518-90D3960AB5B9}" srcId="{F590A614-0B28-3148-94E4-70244A40B927}" destId="{C791279E-C275-C94D-8295-3C2D74357BF2}" srcOrd="1" destOrd="0" parTransId="{2246BA2B-5961-B945-87BE-2143D2271A39}" sibTransId="{B7558083-113A-D447-BAF6-D3A679436A19}"/>
    <dgm:cxn modelId="{C5852C51-6A3F-644E-81CC-C26915BC4B6D}" type="presOf" srcId="{5EB145C6-FAFC-1949-B443-E4D28162F150}" destId="{07C0F548-949D-DB4F-B0A6-1A2945140697}"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7186FB5A-0D13-3F48-9A3B-D000B8711D9B}" type="presOf" srcId="{432E795A-6DFC-9A46-8406-C4AB9D79798D}" destId="{2EC03E1A-1CC4-4443-A3B6-6057BCE9F3B9}" srcOrd="1" destOrd="0" presId="urn:microsoft.com/office/officeart/2005/8/layout/hProcess10"/>
    <dgm:cxn modelId="{40956345-429B-694A-90B6-74456EC44BB6}" type="presOf" srcId="{A43E9877-858E-CE49-B279-4C95C74371A7}" destId="{E60E840B-3F80-3C40-8C66-41AEAD1EC822}" srcOrd="0" destOrd="1" presId="urn:microsoft.com/office/officeart/2005/8/layout/hProcess10"/>
    <dgm:cxn modelId="{077DC331-A73F-5045-8903-AB1F8AE18573}" type="presParOf" srcId="{07C0F548-949D-DB4F-B0A6-1A2945140697}" destId="{E81163A1-3773-A549-9A7A-3498C14F9332}" srcOrd="0" destOrd="0" presId="urn:microsoft.com/office/officeart/2005/8/layout/hProcess10"/>
    <dgm:cxn modelId="{284FF551-5D9A-5746-8DF6-C50AA96C3944}" type="presParOf" srcId="{E81163A1-3773-A549-9A7A-3498C14F9332}" destId="{00B99232-C179-CC4C-9392-EC248BB2C2EE}" srcOrd="0" destOrd="0" presId="urn:microsoft.com/office/officeart/2005/8/layout/hProcess10"/>
    <dgm:cxn modelId="{BF8E3B60-BAF7-8946-A6C6-44C5C2C0F1BD}" type="presParOf" srcId="{E81163A1-3773-A549-9A7A-3498C14F9332}" destId="{E60E840B-3F80-3C40-8C66-41AEAD1EC822}" srcOrd="1" destOrd="0" presId="urn:microsoft.com/office/officeart/2005/8/layout/hProcess10"/>
    <dgm:cxn modelId="{36DF11E0-EC90-E049-B97A-750653CB1731}" type="presParOf" srcId="{07C0F548-949D-DB4F-B0A6-1A2945140697}" destId="{9AD3CBAB-5F0D-4C4D-9B65-59DFA3282806}" srcOrd="1" destOrd="0" presId="urn:microsoft.com/office/officeart/2005/8/layout/hProcess10"/>
    <dgm:cxn modelId="{D7371CBB-2CA0-8047-BAB5-91044A32CD8A}" type="presParOf" srcId="{9AD3CBAB-5F0D-4C4D-9B65-59DFA3282806}" destId="{2EC03E1A-1CC4-4443-A3B6-6057BCE9F3B9}" srcOrd="0" destOrd="0" presId="urn:microsoft.com/office/officeart/2005/8/layout/hProcess10"/>
    <dgm:cxn modelId="{16ED8D30-D831-064F-84AD-892DFCFC14D3}" type="presParOf" srcId="{07C0F548-949D-DB4F-B0A6-1A2945140697}" destId="{03347729-23D2-F34B-B4B8-90D8AD692A82}" srcOrd="2" destOrd="0" presId="urn:microsoft.com/office/officeart/2005/8/layout/hProcess10"/>
    <dgm:cxn modelId="{9544BB37-F06D-1E4C-ADB2-BDEC984B819E}" type="presParOf" srcId="{03347729-23D2-F34B-B4B8-90D8AD692A82}" destId="{F202EBF4-8DB6-9D45-BEC3-9AC9B575FE22}" srcOrd="0" destOrd="0" presId="urn:microsoft.com/office/officeart/2005/8/layout/hProcess10"/>
    <dgm:cxn modelId="{A12B9B08-F00D-624E-92B4-98806A61E7A3}"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Control</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Data Display</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Center Frequency</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Bandwidth</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dirty="0" smtClean="0"/>
            <a:t>Integration time</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Raw total power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Calibrated</a:t>
          </a:r>
          <a:r>
            <a:rPr lang="en-US" baseline="0" dirty="0" smtClean="0"/>
            <a:t> noise temperature</a:t>
          </a:r>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B1A8E38C-1B49-8941-99A4-8B1BC1299B11}">
      <dgm:prSet phldrT="[Text]"/>
      <dgm:spPr/>
      <dgm:t>
        <a:bodyPr/>
        <a:lstStyle/>
        <a:p>
          <a:r>
            <a:rPr lang="en-US" baseline="0" dirty="0" smtClean="0"/>
            <a:t>Spectrum</a:t>
          </a:r>
        </a:p>
      </dgm:t>
    </dgm:pt>
    <dgm:pt modelId="{63901C10-B0D0-804F-8A22-5E8FE9364553}" type="parTrans" cxnId="{3D9906C8-A7AC-2843-8876-2A3B3EE0F8E3}">
      <dgm:prSet/>
      <dgm:spPr/>
      <dgm:t>
        <a:bodyPr/>
        <a:lstStyle/>
        <a:p>
          <a:endParaRPr lang="en-US"/>
        </a:p>
      </dgm:t>
    </dgm:pt>
    <dgm:pt modelId="{9753F15D-2B6B-334A-86C7-4696FC24FF22}" type="sibTrans" cxnId="{3D9906C8-A7AC-2843-8876-2A3B3EE0F8E3}">
      <dgm:prSet/>
      <dgm:spPr/>
      <dgm:t>
        <a:bodyPr/>
        <a:lstStyle/>
        <a:p>
          <a:endParaRPr lang="en-US"/>
        </a:p>
      </dgm:t>
    </dgm:pt>
    <dgm:pt modelId="{B53B53F2-DBE0-5548-B24E-87C980CACC97}">
      <dgm:prSet phldrT="[Text]"/>
      <dgm:spPr/>
      <dgm:t>
        <a:bodyPr/>
        <a:lstStyle/>
        <a:p>
          <a:r>
            <a:rPr lang="en-US" dirty="0" smtClean="0"/>
            <a:t>Filtering</a:t>
          </a:r>
        </a:p>
      </dgm:t>
    </dgm:pt>
    <dgm:pt modelId="{CAAF3DD7-181A-2941-8808-263CB5D94D7C}" type="parTrans" cxnId="{7A8F4A11-87CF-D642-A65D-72903DD0F5DB}">
      <dgm:prSet/>
      <dgm:spPr/>
      <dgm:t>
        <a:bodyPr/>
        <a:lstStyle/>
        <a:p>
          <a:endParaRPr lang="en-US"/>
        </a:p>
      </dgm:t>
    </dgm:pt>
    <dgm:pt modelId="{3626091D-AF91-0741-ABB6-68A3DFAF3D4D}" type="sibTrans" cxnId="{7A8F4A11-87CF-D642-A65D-72903DD0F5DB}">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pt>
    <dgm:pt modelId="{94BA7CDF-15D5-DB49-91C7-BBEF390E5CF3}" type="pres">
      <dgm:prSet presAssocID="{F590A614-0B28-3148-94E4-70244A40B927}" presName="childShp" presStyleLbl="bgAccFollowNode1" presStyleIdx="1" presStyleCnt="2">
        <dgm:presLayoutVars>
          <dgm:bulletEnabled val="1"/>
        </dgm:presLayoutVars>
      </dgm:prSet>
      <dgm:spPr/>
    </dgm:pt>
  </dgm:ptLst>
  <dgm:cxnLst>
    <dgm:cxn modelId="{0052711C-0D09-F544-B7B9-93FBEC0A1BD1}" type="presOf" srcId="{C791279E-C275-C94D-8295-3C2D74357BF2}" destId="{94BA7CDF-15D5-DB49-91C7-BBEF390E5CF3}" srcOrd="0" destOrd="1"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6316CF5B-47DC-F740-8E45-29B96222045C}" type="presOf" srcId="{9649AF21-B626-464F-ADAB-CF79984BBD55}" destId="{0F1E3F02-2483-DB41-B7ED-C2727BDFA5F9}" srcOrd="0" destOrd="0" presId="urn:microsoft.com/office/officeart/2005/8/layout/vList6"/>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8BED9931-A086-AA4C-9D9F-CB4A897786C5}" srcId="{9649AF21-B626-464F-ADAB-CF79984BBD55}" destId="{E8F7BAB8-357A-E044-8F17-A17475229009}" srcOrd="1" destOrd="0" parTransId="{0CCF5A6B-99F9-4841-AF08-0FE53AB3481D}" sibTransId="{30C562DA-C008-9A49-B6CF-B0F3D762117A}"/>
    <dgm:cxn modelId="{3D9906C8-A7AC-2843-8876-2A3B3EE0F8E3}" srcId="{F590A614-0B28-3148-94E4-70244A40B927}" destId="{B1A8E38C-1B49-8941-99A4-8B1BC1299B11}" srcOrd="2" destOrd="0" parTransId="{63901C10-B0D0-804F-8A22-5E8FE9364553}" sibTransId="{9753F15D-2B6B-334A-86C7-4696FC24FF22}"/>
    <dgm:cxn modelId="{A790DC89-1071-6047-8E5A-1CAF1BCE9646}" type="presOf" srcId="{E8F7BAB8-357A-E044-8F17-A17475229009}" destId="{255128AA-ACE4-3A43-90DF-09AF32EB69D4}" srcOrd="0" destOrd="1" presId="urn:microsoft.com/office/officeart/2005/8/layout/vList6"/>
    <dgm:cxn modelId="{CFEF36B0-133D-1C42-9D9B-BD5559F39ACC}" type="presOf" srcId="{B53B53F2-DBE0-5548-B24E-87C980CACC97}" destId="{255128AA-ACE4-3A43-90DF-09AF32EB69D4}" srcOrd="0" destOrd="3" presId="urn:microsoft.com/office/officeart/2005/8/layout/vList6"/>
    <dgm:cxn modelId="{4D1AE3CE-65D3-D74E-BE70-F7D27E754AC0}" type="presOf" srcId="{E375FF51-5AB1-1E43-BA36-CE6EEFC7B4CE}" destId="{94BA7CDF-15D5-DB49-91C7-BBEF390E5CF3}"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5AAD62F5-731E-4F4F-B518-90D3960AB5B9}" srcId="{F590A614-0B28-3148-94E4-70244A40B927}" destId="{C791279E-C275-C94D-8295-3C2D74357BF2}" srcOrd="1" destOrd="0" parTransId="{2246BA2B-5961-B945-87BE-2143D2271A39}" sibTransId="{B7558083-113A-D447-BAF6-D3A679436A19}"/>
    <dgm:cxn modelId="{7A8F4A11-87CF-D642-A65D-72903DD0F5DB}" srcId="{9649AF21-B626-464F-ADAB-CF79984BBD55}" destId="{B53B53F2-DBE0-5548-B24E-87C980CACC97}" srcOrd="3" destOrd="0" parTransId="{CAAF3DD7-181A-2941-8808-263CB5D94D7C}" sibTransId="{3626091D-AF91-0741-ABB6-68A3DFAF3D4D}"/>
    <dgm:cxn modelId="{705749F8-A902-474F-9EB8-10616AB74F88}" type="presOf" srcId="{B1A8E38C-1B49-8941-99A4-8B1BC1299B11}" destId="{94BA7CDF-15D5-DB49-91C7-BBEF390E5CF3}" srcOrd="0" destOrd="2" presId="urn:microsoft.com/office/officeart/2005/8/layout/vList6"/>
    <dgm:cxn modelId="{C4EFBFA6-4047-6D41-B18F-81DD9204CC33}" type="presOf" srcId="{97C95B8E-3981-EB4D-A84B-F2C7A196F390}" destId="{255128AA-ACE4-3A43-90DF-09AF32EB69D4}" srcOrd="0" destOrd="2" presId="urn:microsoft.com/office/officeart/2005/8/layout/vList6"/>
    <dgm:cxn modelId="{410B2F83-B029-2142-8AB0-5D66F4F4FFB9}" type="presOf" srcId="{5EB145C6-FAFC-1949-B443-E4D28162F150}" destId="{FEAE09E7-93FC-9B43-9D2F-36A9C4435F38}" srcOrd="0" destOrd="0" presId="urn:microsoft.com/office/officeart/2005/8/layout/vList6"/>
    <dgm:cxn modelId="{3361A2D3-6CAA-374F-ABE3-130A0A999B28}" type="presOf" srcId="{6047C601-F84A-3842-A8B7-859E888B3FB8}" destId="{255128AA-ACE4-3A43-90DF-09AF32EB69D4}" srcOrd="0" destOrd="0" presId="urn:microsoft.com/office/officeart/2005/8/layout/vList6"/>
    <dgm:cxn modelId="{42CD1A66-83AF-8D49-B18D-95362D83E7A1}" type="presOf" srcId="{F590A614-0B28-3148-94E4-70244A40B927}" destId="{5015647A-E68E-7D4F-AD60-D24BF37F5562}" srcOrd="0" destOrd="0" presId="urn:microsoft.com/office/officeart/2005/8/layout/vList6"/>
    <dgm:cxn modelId="{C1EC7DC9-3DF2-F442-BE84-9E8A451D5E9F}" type="presParOf" srcId="{FEAE09E7-93FC-9B43-9D2F-36A9C4435F38}" destId="{2C781DC6-D869-7A4D-A7A3-5CD8F1B45477}" srcOrd="0" destOrd="0" presId="urn:microsoft.com/office/officeart/2005/8/layout/vList6"/>
    <dgm:cxn modelId="{439CC8C8-3A2C-AA46-9805-277B9DC669AF}" type="presParOf" srcId="{2C781DC6-D869-7A4D-A7A3-5CD8F1B45477}" destId="{0F1E3F02-2483-DB41-B7ED-C2727BDFA5F9}" srcOrd="0" destOrd="0" presId="urn:microsoft.com/office/officeart/2005/8/layout/vList6"/>
    <dgm:cxn modelId="{4734DB09-D89D-B64F-AE31-33A66E3F57F5}" type="presParOf" srcId="{2C781DC6-D869-7A4D-A7A3-5CD8F1B45477}" destId="{255128AA-ACE4-3A43-90DF-09AF32EB69D4}" srcOrd="1" destOrd="0" presId="urn:microsoft.com/office/officeart/2005/8/layout/vList6"/>
    <dgm:cxn modelId="{5CBA8109-B313-8048-93CA-B098A13508EE}" type="presParOf" srcId="{FEAE09E7-93FC-9B43-9D2F-36A9C4435F38}" destId="{405A7DFF-5328-5848-8DF3-0CF07C815DD3}" srcOrd="1" destOrd="0" presId="urn:microsoft.com/office/officeart/2005/8/layout/vList6"/>
    <dgm:cxn modelId="{466A3D66-3FA9-3444-8628-E41ADF71CD63}" type="presParOf" srcId="{FEAE09E7-93FC-9B43-9D2F-36A9C4435F38}" destId="{555A50F9-9C53-1D41-AEC3-4F30CAF52689}" srcOrd="2" destOrd="0" presId="urn:microsoft.com/office/officeart/2005/8/layout/vList6"/>
    <dgm:cxn modelId="{13DE9F0F-BAD9-1744-8C58-0FED9A1E2C72}" type="presParOf" srcId="{555A50F9-9C53-1D41-AEC3-4F30CAF52689}" destId="{5015647A-E68E-7D4F-AD60-D24BF37F5562}" srcOrd="0" destOrd="0" presId="urn:microsoft.com/office/officeart/2005/8/layout/vList6"/>
    <dgm:cxn modelId="{15689270-7B20-0044-9D7D-8DC8DCF7BBD4}"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Sensitivity</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CDF3F3C4-F234-F64F-A199-48C212BB56EF}">
      <dgm:prSet phldrT="[Text]"/>
      <dgm:spPr/>
      <dgm:t>
        <a:bodyPr/>
        <a:lstStyle/>
        <a:p>
          <a:r>
            <a:rPr lang="en-US" dirty="0" smtClean="0"/>
            <a:t>Expected - .1 Kelvin</a:t>
          </a:r>
          <a:endParaRPr lang="en-US" dirty="0"/>
        </a:p>
      </dgm:t>
    </dgm:pt>
    <dgm:pt modelId="{A9380FEB-11C1-4645-8125-B2673D2F24AC}" type="parTrans" cxnId="{0A9F0E9F-B81C-204C-9982-2910B619EDB0}">
      <dgm:prSet/>
      <dgm:spPr/>
      <dgm:t>
        <a:bodyPr/>
        <a:lstStyle/>
        <a:p>
          <a:endParaRPr lang="en-US"/>
        </a:p>
      </dgm:t>
    </dgm:pt>
    <dgm:pt modelId="{41067CA0-AF4B-5D47-8395-10DCDE13A0D6}" type="sibTrans" cxnId="{0A9F0E9F-B81C-204C-9982-2910B619EDB0}">
      <dgm:prSet/>
      <dgm:spPr/>
      <dgm:t>
        <a:bodyPr/>
        <a:lstStyle/>
        <a:p>
          <a:endParaRPr lang="en-US"/>
        </a:p>
      </dgm:t>
    </dgm:pt>
    <dgm:pt modelId="{80EE9097-E62F-0041-814F-EA3D0E4C7612}">
      <dgm:prSet phldrT="[Text]"/>
      <dgm:spPr/>
      <dgm:t>
        <a:bodyPr/>
        <a:lstStyle/>
        <a:p>
          <a:r>
            <a:rPr lang="en-US" dirty="0" smtClean="0"/>
            <a:t>Measured - .23 Kelvin</a:t>
          </a:r>
          <a:endParaRPr lang="en-US" dirty="0"/>
        </a:p>
      </dgm:t>
    </dgm:pt>
    <dgm:pt modelId="{3EA61311-AF61-1E43-9624-73B971169AEE}" type="parTrans" cxnId="{1A42250E-501B-0249-B1B5-70E5D651DD12}">
      <dgm:prSet/>
      <dgm:spPr/>
      <dgm:t>
        <a:bodyPr/>
        <a:lstStyle/>
        <a:p>
          <a:endParaRPr lang="en-US"/>
        </a:p>
      </dgm:t>
    </dgm:pt>
    <dgm:pt modelId="{641B3AF6-DBB1-2044-A1EB-2B1123E28329}" type="sibTrans" cxnId="{1A42250E-501B-0249-B1B5-70E5D651DD12}">
      <dgm:prSet/>
      <dgm:spPr/>
      <dgm:t>
        <a:bodyPr/>
        <a:lstStyle/>
        <a:p>
          <a:endParaRPr lang="en-US"/>
        </a:p>
      </dgm:t>
    </dgm:pt>
    <dgm:pt modelId="{65C80EF0-FF84-C847-93E6-C8ADE7C55D0D}">
      <dgm:prSet phldrT="[Text]"/>
      <dgm:spPr/>
      <dgm:t>
        <a:bodyPr/>
        <a:lstStyle/>
        <a:p>
          <a:r>
            <a:rPr lang="en-US" dirty="0" smtClean="0"/>
            <a:t>Stability </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Expected - +/- .5 Kelvin</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Measured ~</a:t>
          </a:r>
          <a:r>
            <a:rPr lang="en-US" baseline="0" dirty="0" smtClean="0"/>
            <a:t> +/- .15 Kelvin</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0" presStyleCnt="2" custScaleX="142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dgm:spPr>
    </dgm:pt>
    <dgm:pt modelId="{7FA3E916-7D9F-5B44-BED7-35D4270701C9}" type="pres">
      <dgm:prSet presAssocID="{09F48018-8D37-6741-98D3-F5CAB40C946D}" presName="wedgeRectCallout1" presStyleLbl="node1" presStyleIdx="0" presStyleCnt="2">
        <dgm:presLayoutVars>
          <dgm:bulletEnabled val="1"/>
        </dgm:presLayoutVars>
      </dgm:prSet>
      <dgm:spPr/>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1" presStyleCnt="2" custScaleX="13283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dgm:spPr>
    </dgm:pt>
    <dgm:pt modelId="{6402E2A9-92E8-374E-AD00-3F2EAB0A044A}" type="pres">
      <dgm:prSet presAssocID="{65C80EF0-FF84-C847-93E6-C8ADE7C55D0D}" presName="wedgeRectCallout1" presStyleLbl="node1" presStyleIdx="1" presStyleCnt="2">
        <dgm:presLayoutVars>
          <dgm:bulletEnabled val="1"/>
        </dgm:presLayoutVars>
      </dgm:prSet>
      <dgm:spPr/>
    </dgm:pt>
  </dgm:ptLst>
  <dgm:cxnLst>
    <dgm:cxn modelId="{0A9F0E9F-B81C-204C-9982-2910B619EDB0}" srcId="{09F48018-8D37-6741-98D3-F5CAB40C946D}" destId="{CDF3F3C4-F234-F64F-A199-48C212BB56EF}" srcOrd="0" destOrd="0" parTransId="{A9380FEB-11C1-4645-8125-B2673D2F24AC}" sibTransId="{41067CA0-AF4B-5D47-8395-10DCDE13A0D6}"/>
    <dgm:cxn modelId="{4EE5DE78-7C9D-F344-8E7E-C6AA06A00BBD}" type="presOf" srcId="{CDF3F3C4-F234-F64F-A199-48C212BB56EF}" destId="{7FA3E916-7D9F-5B44-BED7-35D4270701C9}" srcOrd="0" destOrd="1" presId="urn:microsoft.com/office/officeart/2008/layout/BendingPictureCaptionList"/>
    <dgm:cxn modelId="{4EC0D7E6-DD88-EF49-95F9-DB78CA159BB9}" type="presOf" srcId="{8ECC42DA-6EAD-084C-A938-49C173AB6FF5}" destId="{6402E2A9-92E8-374E-AD00-3F2EAB0A044A}" srcOrd="0" destOrd="2" presId="urn:microsoft.com/office/officeart/2008/layout/BendingPictureCaptionList"/>
    <dgm:cxn modelId="{5E184531-7600-F94A-9866-AE3115015D04}" type="presOf" srcId="{80EE9097-E62F-0041-814F-EA3D0E4C7612}" destId="{7FA3E916-7D9F-5B44-BED7-35D4270701C9}" srcOrd="0" destOrd="2" presId="urn:microsoft.com/office/officeart/2008/layout/BendingPictureCaptionList"/>
    <dgm:cxn modelId="{4FDAA114-3FE9-064B-80D1-72FFD86A21EB}" type="presOf" srcId="{09F48018-8D37-6741-98D3-F5CAB40C946D}" destId="{7FA3E916-7D9F-5B44-BED7-35D4270701C9}" srcOrd="0" destOrd="0" presId="urn:microsoft.com/office/officeart/2008/layout/BendingPictureCaptionList"/>
    <dgm:cxn modelId="{0D4E12F3-68B5-9642-BC9A-D97C8145B141}" srcId="{65C80EF0-FF84-C847-93E6-C8ADE7C55D0D}" destId="{8ECC42DA-6EAD-084C-A938-49C173AB6FF5}" srcOrd="1" destOrd="0" parTransId="{62DF09C1-ED16-ED47-8F86-0FDD95CD3B46}" sibTransId="{16585685-6096-984D-9B73-E6112C57C221}"/>
    <dgm:cxn modelId="{7F72FC3E-3819-8A42-B8E8-E5FB79A4702A}" type="presOf" srcId="{5FFAD52F-4618-324B-AAE6-F8E38A9E1C58}" destId="{6402E2A9-92E8-374E-AD00-3F2EAB0A044A}" srcOrd="0" destOrd="1" presId="urn:microsoft.com/office/officeart/2008/layout/BendingPictureCaptionList"/>
    <dgm:cxn modelId="{C9B509A2-D5C9-294C-AD8F-5E9B8D05619A}" srcId="{C4170761-7381-014C-975D-CFF3942CE2AD}" destId="{65C80EF0-FF84-C847-93E6-C8ADE7C55D0D}" srcOrd="1" destOrd="0" parTransId="{AA88B02F-7C53-7D4D-9E28-045F9F5E4F9E}" sibTransId="{C7FC7349-A698-C14D-BCD1-3308366B3C26}"/>
    <dgm:cxn modelId="{207F9228-06DF-8747-90D3-267D94325DBE}" srcId="{C4170761-7381-014C-975D-CFF3942CE2AD}" destId="{09F48018-8D37-6741-98D3-F5CAB40C946D}" srcOrd="0" destOrd="0" parTransId="{2F48835B-E493-9545-B228-44C00D659B91}" sibTransId="{7740F31C-1777-0944-ADAB-8456750A179B}"/>
    <dgm:cxn modelId="{E3B89390-2F86-7644-B4D3-70E725352596}" type="presOf" srcId="{65C80EF0-FF84-C847-93E6-C8ADE7C55D0D}" destId="{6402E2A9-92E8-374E-AD00-3F2EAB0A044A}" srcOrd="0" destOrd="0" presId="urn:microsoft.com/office/officeart/2008/layout/BendingPictureCaptionList"/>
    <dgm:cxn modelId="{84B23DA9-BD9E-8846-AE95-30BE3449C47B}" type="presOf" srcId="{C4170761-7381-014C-975D-CFF3942CE2AD}" destId="{4CCE91FF-A457-AA4A-8A54-E2E78D46704D}" srcOrd="0" destOrd="0" presId="urn:microsoft.com/office/officeart/2008/layout/BendingPictureCaptionList"/>
    <dgm:cxn modelId="{1A42250E-501B-0249-B1B5-70E5D651DD12}" srcId="{09F48018-8D37-6741-98D3-F5CAB40C946D}" destId="{80EE9097-E62F-0041-814F-EA3D0E4C7612}" srcOrd="1" destOrd="0" parTransId="{3EA61311-AF61-1E43-9624-73B971169AEE}" sibTransId="{641B3AF6-DBB1-2044-A1EB-2B1123E28329}"/>
    <dgm:cxn modelId="{F293AB52-2AC7-4240-AAB5-1BB203614D4C}" srcId="{65C80EF0-FF84-C847-93E6-C8ADE7C55D0D}" destId="{5FFAD52F-4618-324B-AAE6-F8E38A9E1C58}" srcOrd="0" destOrd="0" parTransId="{ECFBC347-21E7-A945-9416-AB8B1B360FCA}" sibTransId="{C2748BA0-5E56-7749-AA9A-F8A6006840F1}"/>
    <dgm:cxn modelId="{CCC079EE-4139-4941-BED5-C445B59C5CF3}" type="presParOf" srcId="{4CCE91FF-A457-AA4A-8A54-E2E78D46704D}" destId="{2F44F10C-44F7-F947-BDAA-06EAF8CC05EC}" srcOrd="0" destOrd="0" presId="urn:microsoft.com/office/officeart/2008/layout/BendingPictureCaptionList"/>
    <dgm:cxn modelId="{66D7D565-F5D2-DB4B-A791-6190BB2C8545}" type="presParOf" srcId="{2F44F10C-44F7-F947-BDAA-06EAF8CC05EC}" destId="{83878D89-1384-374F-A2F3-CD7AD60940B3}" srcOrd="0" destOrd="0" presId="urn:microsoft.com/office/officeart/2008/layout/BendingPictureCaptionList"/>
    <dgm:cxn modelId="{264AFEED-7CCB-1144-8F32-774E0ADC2E7C}" type="presParOf" srcId="{2F44F10C-44F7-F947-BDAA-06EAF8CC05EC}" destId="{7FA3E916-7D9F-5B44-BED7-35D4270701C9}" srcOrd="1" destOrd="0" presId="urn:microsoft.com/office/officeart/2008/layout/BendingPictureCaptionList"/>
    <dgm:cxn modelId="{D9EEAEF5-B3D0-F34F-AE62-D3E7770D1B79}" type="presParOf" srcId="{4CCE91FF-A457-AA4A-8A54-E2E78D46704D}" destId="{F1406A72-366A-424D-87D3-904B9A6688CC}" srcOrd="1" destOrd="0" presId="urn:microsoft.com/office/officeart/2008/layout/BendingPictureCaptionList"/>
    <dgm:cxn modelId="{AEBB185A-8939-FC4C-A906-9C65BB0AD4E6}" type="presParOf" srcId="{4CCE91FF-A457-AA4A-8A54-E2E78D46704D}" destId="{11EE786F-2710-2B45-80DC-22C690F2004F}" srcOrd="2" destOrd="0" presId="urn:microsoft.com/office/officeart/2008/layout/BendingPictureCaptionList"/>
    <dgm:cxn modelId="{99083E04-A7D3-3649-A98F-BC02EACEBBD6}" type="presParOf" srcId="{11EE786F-2710-2B45-80DC-22C690F2004F}" destId="{5F5B6B58-D88B-1C48-9377-6A9BB0140940}" srcOrd="0" destOrd="0" presId="urn:microsoft.com/office/officeart/2008/layout/BendingPictureCaptionList"/>
    <dgm:cxn modelId="{1E2CFD85-24E5-0E44-A5F4-A622AE4A24F2}"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Offending signal filtered</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65C80EF0-FF84-C847-93E6-C8ADE7C55D0D}">
      <dgm:prSet phldrT="[Text]"/>
      <dgm:spPr/>
      <dgm:t>
        <a:bodyPr/>
        <a:lstStyle/>
        <a:p>
          <a:r>
            <a:rPr lang="en-US" dirty="0" smtClean="0"/>
            <a:t>Total power measurements made</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SDR-Based Radiometer</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Analog Square-Law</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A9B5B62C-EB7E-6848-845E-9BAB60F7F427}">
      <dgm:prSet phldrT="[Text]"/>
      <dgm:spPr/>
      <dgm:t>
        <a:bodyPr/>
        <a:lstStyle/>
        <a:p>
          <a:r>
            <a:rPr lang="en-US" dirty="0" smtClean="0"/>
            <a:t>Interfering signal identified</a:t>
          </a:r>
          <a:endParaRPr lang="en-US" dirty="0"/>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3"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dgm:spPr>
    </dgm:pt>
    <dgm:pt modelId="{3AE5A007-574C-D646-B76D-1057FEBAB132}" type="pres">
      <dgm:prSet presAssocID="{A9B5B62C-EB7E-6848-845E-9BAB60F7F427}" presName="wedgeRectCallout1" presStyleLbl="node1" presStyleIdx="0" presStyleCnt="3">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3"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dgm:spPr>
    </dgm:pt>
    <dgm:pt modelId="{7FA3E916-7D9F-5B44-BED7-35D4270701C9}" type="pres">
      <dgm:prSet presAssocID="{09F48018-8D37-6741-98D3-F5CAB40C946D}" presName="wedgeRectCallout1" presStyleLbl="node1" presStyleIdx="1" presStyleCnt="3">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2" presStyleCnt="3" custScaleX="13283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dgm:spPr>
    </dgm:pt>
    <dgm:pt modelId="{6402E2A9-92E8-374E-AD00-3F2EAB0A044A}" type="pres">
      <dgm:prSet presAssocID="{65C80EF0-FF84-C847-93E6-C8ADE7C55D0D}" presName="wedgeRectCallout1" presStyleLbl="node1" presStyleIdx="2" presStyleCnt="3">
        <dgm:presLayoutVars>
          <dgm:bulletEnabled val="1"/>
        </dgm:presLayoutVars>
      </dgm:prSet>
      <dgm:spPr/>
      <dgm:t>
        <a:bodyPr/>
        <a:lstStyle/>
        <a:p>
          <a:endParaRPr lang="en-US"/>
        </a:p>
      </dgm:t>
    </dgm:pt>
  </dgm:ptLst>
  <dgm:cxnLst>
    <dgm:cxn modelId="{8EC3CD6D-1A05-0142-9490-825D512C96D3}" type="presOf" srcId="{65C80EF0-FF84-C847-93E6-C8ADE7C55D0D}" destId="{6402E2A9-92E8-374E-AD00-3F2EAB0A044A}"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834E44F1-5059-9344-9311-198EBC97D258}" type="presOf" srcId="{5FFAD52F-4618-324B-AAE6-F8E38A9E1C58}" destId="{6402E2A9-92E8-374E-AD00-3F2EAB0A044A}" srcOrd="0" destOrd="1" presId="urn:microsoft.com/office/officeart/2008/layout/BendingPictureCaptionList"/>
    <dgm:cxn modelId="{1EB026ED-A2DD-3F46-BED0-297A15A5FB30}" type="presOf" srcId="{09F48018-8D37-6741-98D3-F5CAB40C946D}" destId="{7FA3E916-7D9F-5B44-BED7-35D4270701C9}" srcOrd="0" destOrd="0" presId="urn:microsoft.com/office/officeart/2008/layout/BendingPictureCaptionList"/>
    <dgm:cxn modelId="{C9B509A2-D5C9-294C-AD8F-5E9B8D05619A}" srcId="{C4170761-7381-014C-975D-CFF3942CE2AD}" destId="{65C80EF0-FF84-C847-93E6-C8ADE7C55D0D}" srcOrd="2" destOrd="0" parTransId="{AA88B02F-7C53-7D4D-9E28-045F9F5E4F9E}" sibTransId="{C7FC7349-A698-C14D-BCD1-3308366B3C26}"/>
    <dgm:cxn modelId="{62D29279-1942-134A-93D3-F56A385E340B}" type="presOf" srcId="{A9B5B62C-EB7E-6848-845E-9BAB60F7F427}" destId="{3AE5A007-574C-D646-B76D-1057FEBAB132}" srcOrd="0" destOrd="0" presId="urn:microsoft.com/office/officeart/2008/layout/BendingPictureCaptionList"/>
    <dgm:cxn modelId="{F293AB52-2AC7-4240-AAB5-1BB203614D4C}" srcId="{65C80EF0-FF84-C847-93E6-C8ADE7C55D0D}" destId="{5FFAD52F-4618-324B-AAE6-F8E38A9E1C58}" srcOrd="0" destOrd="0" parTransId="{ECFBC347-21E7-A945-9416-AB8B1B360FCA}" sibTransId="{C2748BA0-5E56-7749-AA9A-F8A6006840F1}"/>
    <dgm:cxn modelId="{C2FFD54F-ACB8-9A47-AB6E-CF4F57439137}" type="presOf" srcId="{C4170761-7381-014C-975D-CFF3942CE2AD}" destId="{4CCE91FF-A457-AA4A-8A54-E2E78D46704D}" srcOrd="0" destOrd="0" presId="urn:microsoft.com/office/officeart/2008/layout/BendingPictureCaptionList"/>
    <dgm:cxn modelId="{CC2B89DC-0002-354B-9A1A-88905C4937A9}" type="presOf" srcId="{8ECC42DA-6EAD-084C-A938-49C173AB6FF5}" destId="{6402E2A9-92E8-374E-AD00-3F2EAB0A044A}" srcOrd="0" destOrd="2" presId="urn:microsoft.com/office/officeart/2008/layout/BendingPictureCaptionList"/>
    <dgm:cxn modelId="{207F9228-06DF-8747-90D3-267D94325DBE}" srcId="{C4170761-7381-014C-975D-CFF3942CE2AD}" destId="{09F48018-8D37-6741-98D3-F5CAB40C946D}" srcOrd="1" destOrd="0" parTransId="{2F48835B-E493-9545-B228-44C00D659B91}" sibTransId="{7740F31C-1777-0944-ADAB-8456750A179B}"/>
    <dgm:cxn modelId="{0D4E12F3-68B5-9642-BC9A-D97C8145B141}" srcId="{65C80EF0-FF84-C847-93E6-C8ADE7C55D0D}" destId="{8ECC42DA-6EAD-084C-A938-49C173AB6FF5}" srcOrd="1" destOrd="0" parTransId="{62DF09C1-ED16-ED47-8F86-0FDD95CD3B46}" sibTransId="{16585685-6096-984D-9B73-E6112C57C221}"/>
    <dgm:cxn modelId="{B37A6220-1D66-3F48-A7B4-186155D9BBF8}" type="presParOf" srcId="{4CCE91FF-A457-AA4A-8A54-E2E78D46704D}" destId="{60FE632E-7C57-474E-B016-245B83C2B561}" srcOrd="0" destOrd="0" presId="urn:microsoft.com/office/officeart/2008/layout/BendingPictureCaptionList"/>
    <dgm:cxn modelId="{85A42F0C-F519-F144-B326-F795D6DB884B}" type="presParOf" srcId="{60FE632E-7C57-474E-B016-245B83C2B561}" destId="{D299761C-A96E-774F-AE79-15E626A53451}" srcOrd="0" destOrd="0" presId="urn:microsoft.com/office/officeart/2008/layout/BendingPictureCaptionList"/>
    <dgm:cxn modelId="{A4E3B040-76F0-3546-847F-15168483B079}" type="presParOf" srcId="{60FE632E-7C57-474E-B016-245B83C2B561}" destId="{3AE5A007-574C-D646-B76D-1057FEBAB132}" srcOrd="1" destOrd="0" presId="urn:microsoft.com/office/officeart/2008/layout/BendingPictureCaptionList"/>
    <dgm:cxn modelId="{262A7C90-FF9E-504A-A1DF-2A34FB7EA35C}" type="presParOf" srcId="{4CCE91FF-A457-AA4A-8A54-E2E78D46704D}" destId="{CA8E0311-FD61-EB4A-B1A2-03E735FDA1E6}" srcOrd="1" destOrd="0" presId="urn:microsoft.com/office/officeart/2008/layout/BendingPictureCaptionList"/>
    <dgm:cxn modelId="{3E190227-907D-1A48-88C5-27C42653A4F5}" type="presParOf" srcId="{4CCE91FF-A457-AA4A-8A54-E2E78D46704D}" destId="{2F44F10C-44F7-F947-BDAA-06EAF8CC05EC}" srcOrd="2" destOrd="0" presId="urn:microsoft.com/office/officeart/2008/layout/BendingPictureCaptionList"/>
    <dgm:cxn modelId="{3238823E-2C7B-4C48-A7A9-B235FA832374}" type="presParOf" srcId="{2F44F10C-44F7-F947-BDAA-06EAF8CC05EC}" destId="{83878D89-1384-374F-A2F3-CD7AD60940B3}" srcOrd="0" destOrd="0" presId="urn:microsoft.com/office/officeart/2008/layout/BendingPictureCaptionList"/>
    <dgm:cxn modelId="{FC4E4DAC-B7A0-374B-B2AC-4B177E442CD2}" type="presParOf" srcId="{2F44F10C-44F7-F947-BDAA-06EAF8CC05EC}" destId="{7FA3E916-7D9F-5B44-BED7-35D4270701C9}" srcOrd="1" destOrd="0" presId="urn:microsoft.com/office/officeart/2008/layout/BendingPictureCaptionList"/>
    <dgm:cxn modelId="{058F6BA8-740D-3341-B448-398C068AA367}" type="presParOf" srcId="{4CCE91FF-A457-AA4A-8A54-E2E78D46704D}" destId="{F1406A72-366A-424D-87D3-904B9A6688CC}" srcOrd="3" destOrd="0" presId="urn:microsoft.com/office/officeart/2008/layout/BendingPictureCaptionList"/>
    <dgm:cxn modelId="{14EDB504-D252-3141-B2E9-663F884EF929}" type="presParOf" srcId="{4CCE91FF-A457-AA4A-8A54-E2E78D46704D}" destId="{11EE786F-2710-2B45-80DC-22C690F2004F}" srcOrd="4" destOrd="0" presId="urn:microsoft.com/office/officeart/2008/layout/BendingPictureCaptionList"/>
    <dgm:cxn modelId="{83ADEBA1-6E50-E044-854A-C2ABBE820F9E}" type="presParOf" srcId="{11EE786F-2710-2B45-80DC-22C690F2004F}" destId="{5F5B6B58-D88B-1C48-9377-6A9BB0140940}" srcOrd="0" destOrd="0" presId="urn:microsoft.com/office/officeart/2008/layout/BendingPictureCaptionList"/>
    <dgm:cxn modelId="{9F9AFB4B-F52F-1546-A2EA-9BA9FA9E06CD}"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mc:AlternateContent xmlns:mc="http://schemas.openxmlformats.org/markup-compatibility/2006">
      <mc:Choice xmlns:a14="http://schemas.microsoft.com/office/drawing/2010/main" Requires="a14">
        <dgm:pt modelId="{A9B5B62C-EB7E-6848-845E-9BAB60F7F427}">
          <dgm:prSet phldrT="[Text]" custT="1"/>
          <dgm:spPr/>
          <dgm:t>
            <a:bodyPr/>
            <a:lstStyle/>
            <a:p>
              <a14:m>
                <m:oMathPara xmlns:m="http://schemas.openxmlformats.org/officeDocument/2006/math">
                  <m:oMathParaPr>
                    <m:jc m:val="centerGroup"/>
                  </m:oMathParaPr>
                  <m:oMath xmlns:m="http://schemas.openxmlformats.org/officeDocument/2006/math">
                    <m:r>
                      <a:rPr lang="en-US" sz="2000" b="0" i="1" dirty="0" smtClean="0">
                        <a:latin typeface="Cambria Math" charset="0"/>
                      </a:rPr>
                      <m:t>𝑁𝐸</m:t>
                    </m:r>
                    <m:r>
                      <m:rPr>
                        <m:sty m:val="p"/>
                      </m:rPr>
                      <a:rPr lang="en-US" sz="2000" b="0" i="0" dirty="0" smtClean="0">
                        <a:latin typeface="Cambria Math" charset="0"/>
                      </a:rPr>
                      <m:t>Δ</m:t>
                    </m:r>
                    <m:r>
                      <a:rPr lang="en-US" sz="2000" b="0" i="1" dirty="0" smtClean="0">
                        <a:latin typeface="Cambria Math" charset="0"/>
                      </a:rPr>
                      <m:t>𝑇</m:t>
                    </m:r>
                    <m:r>
                      <a:rPr lang="en-US" sz="2000" b="0" i="1" dirty="0" smtClean="0">
                        <a:latin typeface="Cambria Math" charset="0"/>
                      </a:rPr>
                      <m:t> </m:t>
                    </m:r>
                    <m:r>
                      <a:rPr lang="en-US" sz="2000" b="0" i="1" dirty="0" smtClean="0">
                        <a:latin typeface="Cambria Math" charset="0"/>
                      </a:rPr>
                      <m:t>𝑣𝑠</m:t>
                    </m:r>
                    <m:r>
                      <a:rPr lang="en-US" sz="2000" b="0" i="1" dirty="0" smtClean="0">
                        <a:latin typeface="Cambria Math" charset="0"/>
                      </a:rPr>
                      <m:t> </m:t>
                    </m:r>
                    <m:r>
                      <a:rPr lang="en-US" sz="2000" b="0" i="1" dirty="0" smtClean="0">
                        <a:latin typeface="Cambria Math" charset="0"/>
                      </a:rPr>
                      <m:t>𝐵𝑎𝑛𝑑𝑤𝑖𝑑𝑡h</m:t>
                    </m:r>
                    <m:r>
                      <a:rPr lang="en-US" sz="2000" b="0" i="1" dirty="0" smtClean="0">
                        <a:latin typeface="Cambria Math" charset="0"/>
                      </a:rPr>
                      <m:t> (</m:t>
                    </m:r>
                    <m:r>
                      <a:rPr lang="en-US" sz="2000" b="0" i="1" dirty="0" smtClean="0">
                        <a:latin typeface="Cambria Math" charset="0"/>
                      </a:rPr>
                      <m:t>𝛽</m:t>
                    </m:r>
                    <m:r>
                      <a:rPr lang="en-US" sz="2000" b="0" i="1" dirty="0" smtClean="0">
                        <a:latin typeface="Cambria Math" charset="0"/>
                      </a:rPr>
                      <m:t>)</m:t>
                    </m:r>
                  </m:oMath>
                </m:oMathPara>
              </a14:m>
              <a:endParaRPr lang="en-US" sz="2000" dirty="0"/>
            </a:p>
          </dgm:t>
        </dgm:pt>
      </mc:Choice>
      <mc:Fallback>
        <dgm:pt modelId="{A9B5B62C-EB7E-6848-845E-9BAB60F7F427}">
          <dgm:prSet phldrT="[Text]" custT="1"/>
          <dgm:spPr/>
          <dgm:t>
            <a:bodyPr/>
            <a:lstStyle/>
            <a:p>
              <a:r>
                <a:rPr lang="en-US" sz="2000" b="0" i="0" dirty="0" smtClean="0">
                  <a:latin typeface="Cambria Math" charset="0"/>
                </a:rPr>
                <a:t>𝑁𝐸Δ𝑇 𝑣𝑠 𝐵𝑎𝑛𝑑𝑤𝑖𝑑𝑡ℎ (𝛽)</a:t>
              </a:r>
              <a:endParaRPr lang="en-US" sz="2000" dirty="0"/>
            </a:p>
          </dgm:t>
        </dgm:pt>
      </mc:Fallback>
    </mc:AlternateConten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708B2A6C-DA11-3947-8524-D7A8C72CA107}" type="presOf" srcId="{C4170761-7381-014C-975D-CFF3942CE2AD}" destId="{4CCE91FF-A457-AA4A-8A54-E2E78D46704D}"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24F4AD61-7ED4-714F-9922-789159AB7D0D}" type="presOf" srcId="{09F48018-8D37-6741-98D3-F5CAB40C946D}" destId="{7FA3E916-7D9F-5B44-BED7-35D4270701C9}" srcOrd="0" destOrd="0" presId="urn:microsoft.com/office/officeart/2008/layout/BendingPictureCaptionList"/>
    <dgm:cxn modelId="{15E1040F-6EA7-0B4E-A177-0E357B6C1CC8}" type="presOf" srcId="{A9B5B62C-EB7E-6848-845E-9BAB60F7F427}" destId="{3AE5A007-574C-D646-B76D-1057FEBAB132}" srcOrd="0" destOrd="0" presId="urn:microsoft.com/office/officeart/2008/layout/BendingPictureCaptionList"/>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A9B5B62C-EB7E-6848-845E-9BAB60F7F427}">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708B2A6C-DA11-3947-8524-D7A8C72CA107}" type="presOf" srcId="{C4170761-7381-014C-975D-CFF3942CE2AD}" destId="{4CCE91FF-A457-AA4A-8A54-E2E78D46704D}"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24F4AD61-7ED4-714F-9922-789159AB7D0D}" type="presOf" srcId="{09F48018-8D37-6741-98D3-F5CAB40C946D}" destId="{7FA3E916-7D9F-5B44-BED7-35D4270701C9}" srcOrd="0" destOrd="0" presId="urn:microsoft.com/office/officeart/2008/layout/BendingPictureCaptionList"/>
    <dgm:cxn modelId="{15E1040F-6EA7-0B4E-A177-0E357B6C1CC8}" type="presOf" srcId="{A9B5B62C-EB7E-6848-845E-9BAB60F7F427}" destId="{3AE5A007-574C-D646-B76D-1057FEBAB132}" srcOrd="0" destOrd="0" presId="urn:microsoft.com/office/officeart/2008/layout/BendingPictureCaptionList"/>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t>
        <a:bodyPr/>
        <a:lstStyle/>
        <a:p>
          <a:endParaRPr lang="en-US"/>
        </a:p>
      </dgm:t>
    </dgm:pt>
  </dgm:ptLst>
  <dgm:cxnLst>
    <dgm:cxn modelId="{1DC3FDCB-C0CB-4D87-974B-75EE15C569B5}" srcId="{85332DF3-A144-4FD8-8747-3ED078E7DA79}" destId="{2FB42C0C-F302-4AE6-9FFC-F028B56116E5}" srcOrd="1" destOrd="0" parTransId="{841579B9-4EB8-4630-9BEE-45D93CFAA4F4}" sibTransId="{187534FA-EB8A-4E8B-9377-050A13FE977E}"/>
    <dgm:cxn modelId="{2AE66658-F39B-4873-98EA-AA2E66E28C42}" srcId="{BCD21B67-28C8-4B77-93B8-19406001CCA7}" destId="{85332DF3-A144-4FD8-8747-3ED078E7DA79}" srcOrd="0" destOrd="0" parTransId="{0EFBD035-497F-4D68-B60A-06D868EA12B4}" sibTransId="{8C98D4D4-6294-41C0-82C1-260FDCA776C5}"/>
    <dgm:cxn modelId="{72057618-0FBD-406E-A979-885005B30473}" type="presOf" srcId="{BCD21B67-28C8-4B77-93B8-19406001CCA7}" destId="{F4A37465-6BE0-4AEC-A28C-B7FD60F73F9E}"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A36D7EF-BFA3-4B2E-82CC-988547A3CF92}" type="presOf" srcId="{F08A717B-9249-4AA5-8111-1AF57D9459D1}" destId="{AF8E1E93-1C30-4AD0-B027-109292ADD929}" srcOrd="0" destOrd="1" presId="urn:microsoft.com/office/officeart/2005/8/layout/lProcess2"/>
    <dgm:cxn modelId="{8CCF0009-1642-4D5D-807A-2A1732F39295}" type="presOf" srcId="{2FB42C0C-F302-4AE6-9FFC-F028B56116E5}" destId="{CF3D957E-C3FC-4E81-90C1-A9600F1564A6}" srcOrd="0" destOrd="0" presId="urn:microsoft.com/office/officeart/2005/8/layout/lProcess2"/>
    <dgm:cxn modelId="{635AEE1F-9E75-4169-8D5A-9ECF1B6EBC53}" type="presOf" srcId="{85332DF3-A144-4FD8-8747-3ED078E7DA79}" destId="{CF92B098-B0A4-4866-AD09-45A49E9F8182}" srcOrd="0" destOrd="0"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DD1B19FB-BA8C-49B0-BD57-B5B40022ADD6}" type="presOf" srcId="{E50A5B96-58F2-413F-ADB5-97E1C8155C28}" destId="{9586B809-B42B-459A-89BE-FA8CD96C39A3}" srcOrd="0" destOrd="0" presId="urn:microsoft.com/office/officeart/2005/8/layout/lProcess2"/>
    <dgm:cxn modelId="{93C838D0-D604-4BD8-A8EB-EC13EE034A26}" srcId="{E50A5B96-58F2-413F-ADB5-97E1C8155C28}" destId="{438311CE-090F-4CE8-B673-ACAA674D0A44}" srcOrd="0" destOrd="0" parTransId="{CDA9ABC8-AEF4-4A55-BAC1-2B87F4DEFF7F}" sibTransId="{C73F2D15-E195-4450-B815-3B73893A92F9}"/>
    <dgm:cxn modelId="{BD3A4A33-B449-4F59-8F61-4B9A3D41B359}" type="presOf" srcId="{85332DF3-A144-4FD8-8747-3ED078E7DA79}" destId="{DE700271-1EC9-4A2B-92B0-3D8CCAD516DE}" srcOrd="1"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EA066925-FCE7-4B21-9297-60D6016AEA64}" type="presOf" srcId="{28B4C137-B813-4829-840D-929940129B08}" destId="{81B07E86-1D54-43ED-8951-2E40DFEAD263}" srcOrd="0" destOrd="0" presId="urn:microsoft.com/office/officeart/2005/8/layout/lProcess2"/>
    <dgm:cxn modelId="{030499EB-4749-4B65-9418-B96EF1A9E66C}" srcId="{4CEAAA11-4957-420D-B551-D4EC78DC11C0}" destId="{3A66654F-E54E-4D3F-B8D1-EC80A5BC98C5}" srcOrd="0" destOrd="0" parTransId="{C5154A82-93CF-4A5B-916A-755D7347554E}" sibTransId="{985E6D35-7366-4C6B-9F10-B4075CD4A584}"/>
    <dgm:cxn modelId="{3D65EE19-B045-41A2-98BA-C7B8B7BA938C}" type="presOf" srcId="{4CEAAA11-4957-420D-B551-D4EC78DC11C0}" destId="{07B02947-7FD4-4C31-8B2C-371532304731}" srcOrd="0" destOrd="0"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954476B8-0910-47ED-9BE7-C631EFBB24EA}" type="presOf" srcId="{438311CE-090F-4CE8-B673-ACAA674D0A44}" destId="{9586B809-B42B-459A-89BE-FA8CD96C39A3}" srcOrd="0" destOrd="1" presId="urn:microsoft.com/office/officeart/2005/8/layout/lProcess2"/>
    <dgm:cxn modelId="{16F7814F-B3B7-4BBD-8458-C0D6039D8997}" type="presOf" srcId="{28B4C137-B813-4829-840D-929940129B08}" destId="{049B9DEE-8E4F-481B-A265-E27E1FE0F7C3}" srcOrd="1"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301EDC8B-A337-4A41-8E58-11D1BC0575B3}" type="presOf" srcId="{C4F8B8D8-0809-495A-8581-7640BACD6B7D}" destId="{CF3D957E-C3FC-4E81-90C1-A9600F1564A6}" srcOrd="0" destOrd="2"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C95EB7CC-3323-43E0-95E7-8BE2ACB18E52}" srcId="{28B4C137-B813-4829-840D-929940129B08}" destId="{41EDD33C-0D47-4E09-AEA6-70480894C794}" srcOrd="1" destOrd="0" parTransId="{4C20C9E9-780F-4F7D-830B-E6F5A1F1A951}" sibTransId="{54CAFCEB-7125-45D4-8986-49F3E75B8150}"/>
    <dgm:cxn modelId="{62543A10-6EC0-4D87-81A9-1694AF819330}" srcId="{28B4C137-B813-4829-840D-929940129B08}" destId="{E50A5B96-58F2-413F-ADB5-97E1C8155C28}" srcOrd="0" destOrd="0" parTransId="{AE1A55EF-6A43-4167-82D1-5EFA4F8C9D79}" sibTransId="{818D7F7D-E072-4B9A-8D1C-825D6E84F9E8}"/>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t>
        <a:bodyPr/>
        <a:lstStyle/>
        <a:p>
          <a:endParaRPr lang="en-US"/>
        </a:p>
      </dgm:t>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t>
        <a:bodyPr/>
        <a:lstStyle/>
        <a:p>
          <a:endParaRPr lang="en-US"/>
        </a:p>
      </dgm:t>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1617364-D0D1-4AB6-8195-B49A18CA5745}" type="presOf" srcId="{5854DE06-8DBB-4077-913E-BB4B1D7E1596}" destId="{0A4FF0D7-0FE6-4D18-96B7-C240BA97A265}"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D4C57932-6B6F-4FFA-BBEA-07A3257A335A}" type="presOf" srcId="{F4219508-0D26-40DA-9172-F61CA49F70A4}" destId="{A584E924-578A-4C3E-A2EC-A1FF278F08A6}"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80521D5-4236-4441-BF77-674F8B915373}" type="presOf" srcId="{8AF2ED37-D583-4002-9978-D4CADF25BE57}" destId="{4DE9484B-09FD-451B-8B4E-6F8F5FE99AF7}"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764037-0935-BE48-99F0-B637FB79041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683D569D-0ADD-FE43-9E9A-BDA272198C38}">
      <dgm:prSet phldrT="[Text]"/>
      <dgm:spPr/>
      <dgm:t>
        <a:bodyPr/>
        <a:lstStyle/>
        <a:p>
          <a:r>
            <a:rPr lang="en-US" dirty="0" smtClean="0"/>
            <a:t>Dual 14-bit ADC</a:t>
          </a:r>
          <a:endParaRPr lang="en-US" dirty="0"/>
        </a:p>
      </dgm:t>
    </dgm:pt>
    <dgm:pt modelId="{87908338-4446-2444-8485-A74FC8730D52}" type="parTrans" cxnId="{A9F88DFE-D72E-CD47-B46C-5A5D67F6D6F4}">
      <dgm:prSet/>
      <dgm:spPr/>
      <dgm:t>
        <a:bodyPr/>
        <a:lstStyle/>
        <a:p>
          <a:endParaRPr lang="en-US"/>
        </a:p>
      </dgm:t>
    </dgm:pt>
    <dgm:pt modelId="{3F679B39-2E6C-E34A-BDC2-D6095EE7BB22}" type="sibTrans" cxnId="{A9F88DFE-D72E-CD47-B46C-5A5D67F6D6F4}">
      <dgm:prSet/>
      <dgm:spPr/>
      <dgm:t>
        <a:bodyPr/>
        <a:lstStyle/>
        <a:p>
          <a:endParaRPr lang="en-US"/>
        </a:p>
      </dgm:t>
    </dgm:pt>
    <dgm:pt modelId="{7F86702C-9B96-194B-B763-3EF5ADDD9158}">
      <dgm:prSet phldrT="[Text]"/>
      <dgm:spPr/>
      <dgm:t>
        <a:bodyPr/>
        <a:lstStyle/>
        <a:p>
          <a:r>
            <a:rPr lang="en-US" dirty="0" smtClean="0"/>
            <a:t>25 MHz bandwidth per channel</a:t>
          </a:r>
          <a:endParaRPr lang="en-US" dirty="0"/>
        </a:p>
      </dgm:t>
    </dgm:pt>
    <dgm:pt modelId="{9E900FCA-1612-E140-A1E0-876677BC4415}" type="parTrans" cxnId="{DF09063B-97C7-1947-AA7E-36030B8DD243}">
      <dgm:prSet/>
      <dgm:spPr/>
      <dgm:t>
        <a:bodyPr/>
        <a:lstStyle/>
        <a:p>
          <a:endParaRPr lang="en-US"/>
        </a:p>
      </dgm:t>
    </dgm:pt>
    <dgm:pt modelId="{CC31BBBE-119D-D44A-8378-5EE027B5CDC7}" type="sibTrans" cxnId="{DF09063B-97C7-1947-AA7E-36030B8DD243}">
      <dgm:prSet/>
      <dgm:spPr/>
      <dgm:t>
        <a:bodyPr/>
        <a:lstStyle/>
        <a:p>
          <a:endParaRPr lang="en-US"/>
        </a:p>
      </dgm:t>
    </dgm:pt>
    <dgm:pt modelId="{FC02A4B3-278E-374B-8D17-7666E74C377A}">
      <dgm:prSet phldrT="[Text]"/>
      <dgm:spPr/>
      <dgm:t>
        <a:bodyPr/>
        <a:lstStyle/>
        <a:p>
          <a:r>
            <a:rPr lang="en-US" dirty="0" smtClean="0"/>
            <a:t>Modular daughter-board system</a:t>
          </a:r>
          <a:endParaRPr lang="en-US" dirty="0"/>
        </a:p>
      </dgm:t>
    </dgm:pt>
    <dgm:pt modelId="{1204DEBB-6B82-C54F-BD21-ABC1FBBE786A}" type="parTrans" cxnId="{D1101CFE-DBE2-FE40-8B7F-332F1DA92D12}">
      <dgm:prSet/>
      <dgm:spPr/>
      <dgm:t>
        <a:bodyPr/>
        <a:lstStyle/>
        <a:p>
          <a:endParaRPr lang="en-US"/>
        </a:p>
      </dgm:t>
    </dgm:pt>
    <dgm:pt modelId="{10B12F48-FE6D-794D-940D-3D3DFE98EA75}" type="sibTrans" cxnId="{D1101CFE-DBE2-FE40-8B7F-332F1DA92D12}">
      <dgm:prSet/>
      <dgm:spPr/>
      <dgm:t>
        <a:bodyPr/>
        <a:lstStyle/>
        <a:p>
          <a:endParaRPr lang="en-US"/>
        </a:p>
      </dgm:t>
    </dgm:pt>
    <dgm:pt modelId="{A9535922-BE52-C84E-A461-2AE881B22823}" type="pres">
      <dgm:prSet presAssocID="{8D764037-0935-BE48-99F0-B637FB790414}" presName="Name0" presStyleCnt="0">
        <dgm:presLayoutVars>
          <dgm:dir/>
          <dgm:animLvl val="lvl"/>
          <dgm:resizeHandles/>
        </dgm:presLayoutVars>
      </dgm:prSet>
      <dgm:spPr/>
    </dgm:pt>
    <dgm:pt modelId="{0A07F8BE-DE77-D749-BA27-DB30B920E100}" type="pres">
      <dgm:prSet presAssocID="{683D569D-0ADD-FE43-9E9A-BDA272198C38}" presName="linNode" presStyleCnt="0"/>
      <dgm:spPr/>
    </dgm:pt>
    <dgm:pt modelId="{1B4A7AC0-9AFE-DC4E-AAA2-B025DDC78A34}" type="pres">
      <dgm:prSet presAssocID="{683D569D-0ADD-FE43-9E9A-BDA272198C38}" presName="parentShp" presStyleLbl="node1" presStyleIdx="0" presStyleCnt="3">
        <dgm:presLayoutVars>
          <dgm:bulletEnabled val="1"/>
        </dgm:presLayoutVars>
      </dgm:prSet>
      <dgm:spPr/>
    </dgm:pt>
    <dgm:pt modelId="{FF0A29BA-C2E7-AA4A-8B0C-6571E31E24C1}" type="pres">
      <dgm:prSet presAssocID="{683D569D-0ADD-FE43-9E9A-BDA272198C38}" presName="childShp" presStyleLbl="bgAccFollowNode1" presStyleIdx="0" presStyleCnt="3">
        <dgm:presLayoutVars>
          <dgm:bulletEnabled val="1"/>
        </dgm:presLayoutVars>
      </dgm:prSet>
      <dgm:spPr/>
      <dgm:t>
        <a:bodyPr/>
        <a:lstStyle/>
        <a:p>
          <a:endParaRPr lang="en-US"/>
        </a:p>
      </dgm:t>
    </dgm:pt>
    <dgm:pt modelId="{3C3A1CAE-066F-FE49-B9CC-3C8F787485E4}" type="pres">
      <dgm:prSet presAssocID="{3F679B39-2E6C-E34A-BDC2-D6095EE7BB22}" presName="spacing" presStyleCnt="0"/>
      <dgm:spPr/>
    </dgm:pt>
    <dgm:pt modelId="{2B8992B5-2F1D-8D47-B8D4-6CEF1D53D2F6}" type="pres">
      <dgm:prSet presAssocID="{7F86702C-9B96-194B-B763-3EF5ADDD9158}" presName="linNode" presStyleCnt="0"/>
      <dgm:spPr/>
    </dgm:pt>
    <dgm:pt modelId="{62287B1A-288E-F548-B660-6F0DEAF9F1D5}" type="pres">
      <dgm:prSet presAssocID="{7F86702C-9B96-194B-B763-3EF5ADDD9158}" presName="parentShp" presStyleLbl="node1" presStyleIdx="1" presStyleCnt="3">
        <dgm:presLayoutVars>
          <dgm:bulletEnabled val="1"/>
        </dgm:presLayoutVars>
      </dgm:prSet>
      <dgm:spPr/>
    </dgm:pt>
    <dgm:pt modelId="{0A913507-754C-F748-901F-7158062E8ACA}" type="pres">
      <dgm:prSet presAssocID="{7F86702C-9B96-194B-B763-3EF5ADDD9158}" presName="childShp" presStyleLbl="bgAccFollowNode1" presStyleIdx="1" presStyleCnt="3">
        <dgm:presLayoutVars>
          <dgm:bulletEnabled val="1"/>
        </dgm:presLayoutVars>
      </dgm:prSet>
      <dgm:spPr/>
    </dgm:pt>
    <dgm:pt modelId="{BE7D6479-760D-004C-94E1-4B98597541C2}" type="pres">
      <dgm:prSet presAssocID="{CC31BBBE-119D-D44A-8378-5EE027B5CDC7}" presName="spacing" presStyleCnt="0"/>
      <dgm:spPr/>
    </dgm:pt>
    <dgm:pt modelId="{372C2090-7F39-9241-8B66-269E4C1AF0B3}" type="pres">
      <dgm:prSet presAssocID="{FC02A4B3-278E-374B-8D17-7666E74C377A}" presName="linNode" presStyleCnt="0"/>
      <dgm:spPr/>
    </dgm:pt>
    <dgm:pt modelId="{DEF2FDB4-A9A4-414A-85CD-2AEBEAF4B3CF}" type="pres">
      <dgm:prSet presAssocID="{FC02A4B3-278E-374B-8D17-7666E74C377A}" presName="parentShp" presStyleLbl="node1" presStyleIdx="2" presStyleCnt="3">
        <dgm:presLayoutVars>
          <dgm:bulletEnabled val="1"/>
        </dgm:presLayoutVars>
      </dgm:prSet>
      <dgm:spPr/>
    </dgm:pt>
    <dgm:pt modelId="{E59227CE-0E11-834D-B6A1-2B1B8D649595}" type="pres">
      <dgm:prSet presAssocID="{FC02A4B3-278E-374B-8D17-7666E74C377A}" presName="childShp" presStyleLbl="bgAccFollowNode1" presStyleIdx="2" presStyleCnt="3">
        <dgm:presLayoutVars>
          <dgm:bulletEnabled val="1"/>
        </dgm:presLayoutVars>
      </dgm:prSet>
      <dgm:spPr/>
      <dgm:t>
        <a:bodyPr/>
        <a:lstStyle/>
        <a:p>
          <a:endParaRPr lang="en-US"/>
        </a:p>
      </dgm:t>
    </dgm:pt>
  </dgm:ptLst>
  <dgm:cxnLst>
    <dgm:cxn modelId="{BF0B3E94-434C-BA4E-A455-C48ED841B940}" type="presOf" srcId="{FC02A4B3-278E-374B-8D17-7666E74C377A}" destId="{DEF2FDB4-A9A4-414A-85CD-2AEBEAF4B3CF}" srcOrd="0" destOrd="0" presId="urn:microsoft.com/office/officeart/2005/8/layout/vList6"/>
    <dgm:cxn modelId="{20F959C3-1FDB-374C-BB24-745B3265DCB9}" type="presOf" srcId="{7F86702C-9B96-194B-B763-3EF5ADDD9158}" destId="{62287B1A-288E-F548-B660-6F0DEAF9F1D5}" srcOrd="0" destOrd="0" presId="urn:microsoft.com/office/officeart/2005/8/layout/vList6"/>
    <dgm:cxn modelId="{D1101CFE-DBE2-FE40-8B7F-332F1DA92D12}" srcId="{8D764037-0935-BE48-99F0-B637FB790414}" destId="{FC02A4B3-278E-374B-8D17-7666E74C377A}" srcOrd="2" destOrd="0" parTransId="{1204DEBB-6B82-C54F-BD21-ABC1FBBE786A}" sibTransId="{10B12F48-FE6D-794D-940D-3D3DFE98EA75}"/>
    <dgm:cxn modelId="{D9FDC4B9-A0CB-544C-8DE4-3082FCBEA4E2}" type="presOf" srcId="{8D764037-0935-BE48-99F0-B637FB790414}" destId="{A9535922-BE52-C84E-A461-2AE881B22823}" srcOrd="0" destOrd="0" presId="urn:microsoft.com/office/officeart/2005/8/layout/vList6"/>
    <dgm:cxn modelId="{BCF3B48E-7BD7-EC44-AEB2-9A018A9FE8F0}" type="presOf" srcId="{683D569D-0ADD-FE43-9E9A-BDA272198C38}" destId="{1B4A7AC0-9AFE-DC4E-AAA2-B025DDC78A34}" srcOrd="0" destOrd="0" presId="urn:microsoft.com/office/officeart/2005/8/layout/vList6"/>
    <dgm:cxn modelId="{DF09063B-97C7-1947-AA7E-36030B8DD243}" srcId="{8D764037-0935-BE48-99F0-B637FB790414}" destId="{7F86702C-9B96-194B-B763-3EF5ADDD9158}" srcOrd="1" destOrd="0" parTransId="{9E900FCA-1612-E140-A1E0-876677BC4415}" sibTransId="{CC31BBBE-119D-D44A-8378-5EE027B5CDC7}"/>
    <dgm:cxn modelId="{A9F88DFE-D72E-CD47-B46C-5A5D67F6D6F4}" srcId="{8D764037-0935-BE48-99F0-B637FB790414}" destId="{683D569D-0ADD-FE43-9E9A-BDA272198C38}" srcOrd="0" destOrd="0" parTransId="{87908338-4446-2444-8485-A74FC8730D52}" sibTransId="{3F679B39-2E6C-E34A-BDC2-D6095EE7BB22}"/>
    <dgm:cxn modelId="{C328F24F-E325-E246-9F0E-BAE599F6F8F7}" type="presParOf" srcId="{A9535922-BE52-C84E-A461-2AE881B22823}" destId="{0A07F8BE-DE77-D749-BA27-DB30B920E100}" srcOrd="0" destOrd="0" presId="urn:microsoft.com/office/officeart/2005/8/layout/vList6"/>
    <dgm:cxn modelId="{18EFF277-682F-A044-842F-439ADFEBB250}" type="presParOf" srcId="{0A07F8BE-DE77-D749-BA27-DB30B920E100}" destId="{1B4A7AC0-9AFE-DC4E-AAA2-B025DDC78A34}" srcOrd="0" destOrd="0" presId="urn:microsoft.com/office/officeart/2005/8/layout/vList6"/>
    <dgm:cxn modelId="{ABAC315B-9A71-9741-9F3C-951B91497499}" type="presParOf" srcId="{0A07F8BE-DE77-D749-BA27-DB30B920E100}" destId="{FF0A29BA-C2E7-AA4A-8B0C-6571E31E24C1}" srcOrd="1" destOrd="0" presId="urn:microsoft.com/office/officeart/2005/8/layout/vList6"/>
    <dgm:cxn modelId="{F5CE56F7-9423-0F43-ACA3-5EF1EF00E305}" type="presParOf" srcId="{A9535922-BE52-C84E-A461-2AE881B22823}" destId="{3C3A1CAE-066F-FE49-B9CC-3C8F787485E4}" srcOrd="1" destOrd="0" presId="urn:microsoft.com/office/officeart/2005/8/layout/vList6"/>
    <dgm:cxn modelId="{FD06BB79-E9BE-8C42-A5B4-89467E63B780}" type="presParOf" srcId="{A9535922-BE52-C84E-A461-2AE881B22823}" destId="{2B8992B5-2F1D-8D47-B8D4-6CEF1D53D2F6}" srcOrd="2" destOrd="0" presId="urn:microsoft.com/office/officeart/2005/8/layout/vList6"/>
    <dgm:cxn modelId="{27159090-5881-404F-91FE-C00E874CB10D}" type="presParOf" srcId="{2B8992B5-2F1D-8D47-B8D4-6CEF1D53D2F6}" destId="{62287B1A-288E-F548-B660-6F0DEAF9F1D5}" srcOrd="0" destOrd="0" presId="urn:microsoft.com/office/officeart/2005/8/layout/vList6"/>
    <dgm:cxn modelId="{04BD7666-9192-014C-AA11-B1CE928EBB3D}" type="presParOf" srcId="{2B8992B5-2F1D-8D47-B8D4-6CEF1D53D2F6}" destId="{0A913507-754C-F748-901F-7158062E8ACA}" srcOrd="1" destOrd="0" presId="urn:microsoft.com/office/officeart/2005/8/layout/vList6"/>
    <dgm:cxn modelId="{45D02A12-4401-8B4F-BCB7-599005622AAF}" type="presParOf" srcId="{A9535922-BE52-C84E-A461-2AE881B22823}" destId="{BE7D6479-760D-004C-94E1-4B98597541C2}" srcOrd="3" destOrd="0" presId="urn:microsoft.com/office/officeart/2005/8/layout/vList6"/>
    <dgm:cxn modelId="{CC734DFB-337B-274C-AA7C-41AD503BD753}" type="presParOf" srcId="{A9535922-BE52-C84E-A461-2AE881B22823}" destId="{372C2090-7F39-9241-8B66-269E4C1AF0B3}" srcOrd="4" destOrd="0" presId="urn:microsoft.com/office/officeart/2005/8/layout/vList6"/>
    <dgm:cxn modelId="{1FB3EA2F-5C77-8F45-A4E0-0986CEE3009A}" type="presParOf" srcId="{372C2090-7F39-9241-8B66-269E4C1AF0B3}" destId="{DEF2FDB4-A9A4-414A-85CD-2AEBEAF4B3CF}" srcOrd="0" destOrd="0" presId="urn:microsoft.com/office/officeart/2005/8/layout/vList6"/>
    <dgm:cxn modelId="{E9FB6E67-9C17-AC47-9277-060533E8BF38}" type="presParOf" srcId="{372C2090-7F39-9241-8B66-269E4C1AF0B3}" destId="{E59227CE-0E11-834D-B6A1-2B1B8D64959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A8B71A-C444-6240-B10F-256C8A0E3E8A}"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0BF72A6C-F5F2-DE4B-94A7-73387059209E}">
      <dgm:prSet phldrT="[Text]"/>
      <dgm:spPr/>
      <dgm:t>
        <a:bodyPr/>
        <a:lstStyle/>
        <a:p>
          <a:r>
            <a:rPr lang="en-US" dirty="0" err="1" smtClean="0"/>
            <a:t>GNURadio</a:t>
          </a:r>
          <a:endParaRPr lang="en-US" dirty="0"/>
        </a:p>
      </dgm:t>
    </dgm:pt>
    <dgm:pt modelId="{AD2C810E-DF9A-9B42-9B3A-433B7BBF32B6}" type="parTrans" cxnId="{5B8C72F1-415E-FC47-8E15-3BE2F4FD69E7}">
      <dgm:prSet/>
      <dgm:spPr/>
      <dgm:t>
        <a:bodyPr/>
        <a:lstStyle/>
        <a:p>
          <a:endParaRPr lang="en-US"/>
        </a:p>
      </dgm:t>
    </dgm:pt>
    <dgm:pt modelId="{65C0FE81-718A-E247-8264-E9B66769958C}" type="sibTrans" cxnId="{5B8C72F1-415E-FC47-8E15-3BE2F4FD69E7}">
      <dgm:prSet/>
      <dgm:spPr/>
      <dgm:t>
        <a:bodyPr/>
        <a:lstStyle/>
        <a:p>
          <a:endParaRPr lang="en-US"/>
        </a:p>
      </dgm:t>
    </dgm:pt>
    <dgm:pt modelId="{9A34A9B8-7002-1B4E-895A-844699142C1E}">
      <dgm:prSet phldrT="[Text]"/>
      <dgm:spPr/>
      <dgm:t>
        <a:bodyPr/>
        <a:lstStyle/>
        <a:p>
          <a:r>
            <a:rPr lang="en-US" dirty="0" smtClean="0"/>
            <a:t>Open Source</a:t>
          </a:r>
          <a:endParaRPr lang="en-US" dirty="0"/>
        </a:p>
      </dgm:t>
    </dgm:pt>
    <dgm:pt modelId="{0EFAF710-12F5-1844-BF3C-3C7D08241225}" type="parTrans" cxnId="{39BE17B0-6636-2547-8C78-DF4CE9934508}">
      <dgm:prSet/>
      <dgm:spPr/>
      <dgm:t>
        <a:bodyPr/>
        <a:lstStyle/>
        <a:p>
          <a:endParaRPr lang="en-US"/>
        </a:p>
      </dgm:t>
    </dgm:pt>
    <dgm:pt modelId="{05E97209-422A-9C45-BD74-F9CEFCB60B59}" type="sibTrans" cxnId="{39BE17B0-6636-2547-8C78-DF4CE9934508}">
      <dgm:prSet/>
      <dgm:spPr/>
      <dgm:t>
        <a:bodyPr/>
        <a:lstStyle/>
        <a:p>
          <a:endParaRPr lang="en-US"/>
        </a:p>
      </dgm:t>
    </dgm:pt>
    <dgm:pt modelId="{CA6DA9FB-4EB8-3B43-8B98-6C5A37B3AC0D}">
      <dgm:prSet phldrT="[Text]"/>
      <dgm:spPr/>
      <dgm:t>
        <a:bodyPr/>
        <a:lstStyle/>
        <a:p>
          <a:r>
            <a:rPr lang="en-US" dirty="0" smtClean="0"/>
            <a:t>Excellent hardware support</a:t>
          </a:r>
          <a:endParaRPr lang="en-US" dirty="0"/>
        </a:p>
      </dgm:t>
    </dgm:pt>
    <dgm:pt modelId="{491ED22E-321B-7F40-888D-DDE89CAC73D9}" type="parTrans" cxnId="{C81C2B15-97EE-0F42-AD9E-EEAD9DAC0F5F}">
      <dgm:prSet/>
      <dgm:spPr/>
      <dgm:t>
        <a:bodyPr/>
        <a:lstStyle/>
        <a:p>
          <a:endParaRPr lang="en-US"/>
        </a:p>
      </dgm:t>
    </dgm:pt>
    <dgm:pt modelId="{F08A063B-A761-E743-978D-822903463AC3}" type="sibTrans" cxnId="{C81C2B15-97EE-0F42-AD9E-EEAD9DAC0F5F}">
      <dgm:prSet/>
      <dgm:spPr/>
      <dgm:t>
        <a:bodyPr/>
        <a:lstStyle/>
        <a:p>
          <a:endParaRPr lang="en-US"/>
        </a:p>
      </dgm:t>
    </dgm:pt>
    <dgm:pt modelId="{86E6821D-4395-2D41-82D5-E08EF9913BCD}">
      <dgm:prSet phldrT="[Text]"/>
      <dgm:spPr/>
      <dgm:t>
        <a:bodyPr/>
        <a:lstStyle/>
        <a:p>
          <a:r>
            <a:rPr lang="en-US" dirty="0" err="1" smtClean="0"/>
            <a:t>GNURadio</a:t>
          </a:r>
          <a:r>
            <a:rPr lang="en-US" dirty="0" smtClean="0"/>
            <a:t> Companion</a:t>
          </a:r>
          <a:endParaRPr lang="en-US" dirty="0"/>
        </a:p>
      </dgm:t>
    </dgm:pt>
    <dgm:pt modelId="{3AFFF258-296A-604F-BE07-837ADB677AA4}" type="parTrans" cxnId="{BEFA59C6-52AF-5048-A952-2A04BAB0F467}">
      <dgm:prSet/>
      <dgm:spPr/>
      <dgm:t>
        <a:bodyPr/>
        <a:lstStyle/>
        <a:p>
          <a:endParaRPr lang="en-US"/>
        </a:p>
      </dgm:t>
    </dgm:pt>
    <dgm:pt modelId="{13F3BF3B-BDAE-E14E-9BB3-81E49B9B9C8B}" type="sibTrans" cxnId="{BEFA59C6-52AF-5048-A952-2A04BAB0F467}">
      <dgm:prSet/>
      <dgm:spPr/>
      <dgm:t>
        <a:bodyPr/>
        <a:lstStyle/>
        <a:p>
          <a:endParaRPr lang="en-US"/>
        </a:p>
      </dgm:t>
    </dgm:pt>
    <dgm:pt modelId="{CC792D42-4F7F-314B-B312-C7D698F3C4F8}">
      <dgm:prSet phldrT="[Text]"/>
      <dgm:spPr/>
      <dgm:t>
        <a:bodyPr/>
        <a:lstStyle/>
        <a:p>
          <a:r>
            <a:rPr lang="en-US" dirty="0" smtClean="0"/>
            <a:t>Drag and Drop</a:t>
          </a:r>
          <a:endParaRPr lang="en-US" dirty="0"/>
        </a:p>
      </dgm:t>
    </dgm:pt>
    <dgm:pt modelId="{8E645D1E-C1ED-EE42-B7A6-F2ED028D9EE6}" type="parTrans" cxnId="{840B6AC6-A735-6946-9852-586AA4007EE1}">
      <dgm:prSet/>
      <dgm:spPr/>
      <dgm:t>
        <a:bodyPr/>
        <a:lstStyle/>
        <a:p>
          <a:endParaRPr lang="en-US"/>
        </a:p>
      </dgm:t>
    </dgm:pt>
    <dgm:pt modelId="{07874387-45FF-6747-B249-68A096BB65A3}" type="sibTrans" cxnId="{840B6AC6-A735-6946-9852-586AA4007EE1}">
      <dgm:prSet/>
      <dgm:spPr/>
      <dgm:t>
        <a:bodyPr/>
        <a:lstStyle/>
        <a:p>
          <a:endParaRPr lang="en-US"/>
        </a:p>
      </dgm:t>
    </dgm:pt>
    <dgm:pt modelId="{517DAB47-9B6E-EA43-9E60-0E003B2A573E}">
      <dgm:prSet phldrT="[Text]"/>
      <dgm:spPr/>
      <dgm:t>
        <a:bodyPr/>
        <a:lstStyle/>
        <a:p>
          <a:r>
            <a:rPr lang="en-US" dirty="0" smtClean="0"/>
            <a:t>Rapid GUI development</a:t>
          </a:r>
          <a:endParaRPr lang="en-US" dirty="0"/>
        </a:p>
      </dgm:t>
    </dgm:pt>
    <dgm:pt modelId="{D019D8B6-A219-CD4E-A249-A8B7DB53FB55}" type="parTrans" cxnId="{A7C9B4EC-8418-8A4A-A841-77EA34E8585B}">
      <dgm:prSet/>
      <dgm:spPr/>
      <dgm:t>
        <a:bodyPr/>
        <a:lstStyle/>
        <a:p>
          <a:endParaRPr lang="en-US"/>
        </a:p>
      </dgm:t>
    </dgm:pt>
    <dgm:pt modelId="{6F7C0E91-C9BF-8849-9437-4A4BA8EF9548}" type="sibTrans" cxnId="{A7C9B4EC-8418-8A4A-A841-77EA34E8585B}">
      <dgm:prSet/>
      <dgm:spPr/>
      <dgm:t>
        <a:bodyPr/>
        <a:lstStyle/>
        <a:p>
          <a:endParaRPr lang="en-US"/>
        </a:p>
      </dgm:t>
    </dgm:pt>
    <dgm:pt modelId="{BD42E40A-E819-F246-9284-18B2F9AE2C71}">
      <dgm:prSet phldrT="[Text]"/>
      <dgm:spPr/>
      <dgm:t>
        <a:bodyPr/>
        <a:lstStyle/>
        <a:p>
          <a:r>
            <a:rPr lang="en-US" dirty="0" smtClean="0"/>
            <a:t>Fast and Flexible</a:t>
          </a:r>
          <a:endParaRPr lang="en-US" dirty="0"/>
        </a:p>
      </dgm:t>
    </dgm:pt>
    <dgm:pt modelId="{EC2CDEE8-D2A3-8C49-B5C8-A9CEB1228082}" type="parTrans" cxnId="{E26980AD-51C8-F24F-9A59-D42325BE2E2C}">
      <dgm:prSet/>
      <dgm:spPr/>
      <dgm:t>
        <a:bodyPr/>
        <a:lstStyle/>
        <a:p>
          <a:endParaRPr lang="en-US"/>
        </a:p>
      </dgm:t>
    </dgm:pt>
    <dgm:pt modelId="{1F373C0A-A21F-1047-ADEE-DE3FA8445EEA}" type="sibTrans" cxnId="{E26980AD-51C8-F24F-9A59-D42325BE2E2C}">
      <dgm:prSet/>
      <dgm:spPr/>
      <dgm:t>
        <a:bodyPr/>
        <a:lstStyle/>
        <a:p>
          <a:endParaRPr lang="en-US"/>
        </a:p>
      </dgm:t>
    </dgm:pt>
    <dgm:pt modelId="{C1651D36-DAC9-E540-9794-D4BB8E011446}">
      <dgm:prSet phldrT="[Text]"/>
      <dgm:spPr/>
      <dgm:t>
        <a:bodyPr/>
        <a:lstStyle/>
        <a:p>
          <a:r>
            <a:rPr lang="en-US" dirty="0" smtClean="0"/>
            <a:t>Easy to expand</a:t>
          </a:r>
          <a:endParaRPr lang="en-US" dirty="0"/>
        </a:p>
      </dgm:t>
    </dgm:pt>
    <dgm:pt modelId="{8F8E09D2-D742-914E-8063-FAF872D7081C}" type="parTrans" cxnId="{BC156443-DF4A-4C43-BA88-ADE453C91B56}">
      <dgm:prSet/>
      <dgm:spPr/>
      <dgm:t>
        <a:bodyPr/>
        <a:lstStyle/>
        <a:p>
          <a:endParaRPr lang="en-US"/>
        </a:p>
      </dgm:t>
    </dgm:pt>
    <dgm:pt modelId="{0DFB1959-7F19-3B49-A597-28063D8BF30B}" type="sibTrans" cxnId="{BC156443-DF4A-4C43-BA88-ADE453C91B56}">
      <dgm:prSet/>
      <dgm:spPr/>
      <dgm:t>
        <a:bodyPr/>
        <a:lstStyle/>
        <a:p>
          <a:endParaRPr lang="en-US"/>
        </a:p>
      </dgm:t>
    </dgm:pt>
    <dgm:pt modelId="{5F4B9301-7D73-1542-9D1B-65639DDC129B}">
      <dgm:prSet phldrT="[Text]"/>
      <dgm:spPr/>
      <dgm:t>
        <a:bodyPr/>
        <a:lstStyle/>
        <a:p>
          <a:r>
            <a:rPr lang="en-US" dirty="0" smtClean="0"/>
            <a:t>Python/C++</a:t>
          </a:r>
          <a:endParaRPr lang="en-US" dirty="0"/>
        </a:p>
      </dgm:t>
    </dgm:pt>
    <dgm:pt modelId="{B0E3C8E4-9597-5748-9A14-B3A8285037D3}" type="parTrans" cxnId="{01A742B0-0273-FF4F-BB43-C818A3C350C0}">
      <dgm:prSet/>
      <dgm:spPr/>
      <dgm:t>
        <a:bodyPr/>
        <a:lstStyle/>
        <a:p>
          <a:endParaRPr lang="en-US"/>
        </a:p>
      </dgm:t>
    </dgm:pt>
    <dgm:pt modelId="{4D38F8C7-EFF7-684A-ABEC-880AF0429176}" type="sibTrans" cxnId="{01A742B0-0273-FF4F-BB43-C818A3C350C0}">
      <dgm:prSet/>
      <dgm:spPr/>
      <dgm:t>
        <a:bodyPr/>
        <a:lstStyle/>
        <a:p>
          <a:endParaRPr lang="en-US"/>
        </a:p>
      </dgm:t>
    </dgm:pt>
    <dgm:pt modelId="{BE6AFC51-DEBC-2F49-A8C4-31F73BAAB425}" type="pres">
      <dgm:prSet presAssocID="{B3A8B71A-C444-6240-B10F-256C8A0E3E8A}" presName="Name0" presStyleCnt="0">
        <dgm:presLayoutVars>
          <dgm:dir/>
          <dgm:animLvl val="lvl"/>
          <dgm:resizeHandles/>
        </dgm:presLayoutVars>
      </dgm:prSet>
      <dgm:spPr/>
    </dgm:pt>
    <dgm:pt modelId="{CF943A7E-62D9-2A43-A901-6FA4CC76D049}" type="pres">
      <dgm:prSet presAssocID="{0BF72A6C-F5F2-DE4B-94A7-73387059209E}" presName="linNode" presStyleCnt="0"/>
      <dgm:spPr/>
    </dgm:pt>
    <dgm:pt modelId="{2EFC2E1A-E570-154D-B6CB-690DD044889C}" type="pres">
      <dgm:prSet presAssocID="{0BF72A6C-F5F2-DE4B-94A7-73387059209E}" presName="parentShp" presStyleLbl="node1" presStyleIdx="0" presStyleCnt="2">
        <dgm:presLayoutVars>
          <dgm:bulletEnabled val="1"/>
        </dgm:presLayoutVars>
      </dgm:prSet>
      <dgm:spPr/>
      <dgm:t>
        <a:bodyPr/>
        <a:lstStyle/>
        <a:p>
          <a:endParaRPr lang="en-US"/>
        </a:p>
      </dgm:t>
    </dgm:pt>
    <dgm:pt modelId="{8AC588DF-2ABA-F048-AA91-FBB1A026B6D2}" type="pres">
      <dgm:prSet presAssocID="{0BF72A6C-F5F2-DE4B-94A7-73387059209E}" presName="childShp" presStyleLbl="bgAccFollowNode1" presStyleIdx="0" presStyleCnt="2">
        <dgm:presLayoutVars>
          <dgm:bulletEnabled val="1"/>
        </dgm:presLayoutVars>
      </dgm:prSet>
      <dgm:spPr/>
      <dgm:t>
        <a:bodyPr/>
        <a:lstStyle/>
        <a:p>
          <a:endParaRPr lang="en-US"/>
        </a:p>
      </dgm:t>
    </dgm:pt>
    <dgm:pt modelId="{F4592846-7CCB-9B44-A512-E1EDA07ACBBD}" type="pres">
      <dgm:prSet presAssocID="{65C0FE81-718A-E247-8264-E9B66769958C}" presName="spacing" presStyleCnt="0"/>
      <dgm:spPr/>
    </dgm:pt>
    <dgm:pt modelId="{4F957D73-7A03-AE48-AE7A-5AD159F80A09}" type="pres">
      <dgm:prSet presAssocID="{86E6821D-4395-2D41-82D5-E08EF9913BCD}" presName="linNode" presStyleCnt="0"/>
      <dgm:spPr/>
    </dgm:pt>
    <dgm:pt modelId="{F7AA576E-5032-1345-B018-94BD12D8F476}" type="pres">
      <dgm:prSet presAssocID="{86E6821D-4395-2D41-82D5-E08EF9913BCD}" presName="parentShp" presStyleLbl="node1" presStyleIdx="1" presStyleCnt="2">
        <dgm:presLayoutVars>
          <dgm:bulletEnabled val="1"/>
        </dgm:presLayoutVars>
      </dgm:prSet>
      <dgm:spPr/>
    </dgm:pt>
    <dgm:pt modelId="{A51EF3B6-9A46-8040-8032-98C247BA503F}" type="pres">
      <dgm:prSet presAssocID="{86E6821D-4395-2D41-82D5-E08EF9913BCD}" presName="childShp" presStyleLbl="bgAccFollowNode1" presStyleIdx="1" presStyleCnt="2">
        <dgm:presLayoutVars>
          <dgm:bulletEnabled val="1"/>
        </dgm:presLayoutVars>
      </dgm:prSet>
      <dgm:spPr/>
      <dgm:t>
        <a:bodyPr/>
        <a:lstStyle/>
        <a:p>
          <a:endParaRPr lang="en-US"/>
        </a:p>
      </dgm:t>
    </dgm:pt>
  </dgm:ptLst>
  <dgm:cxnLst>
    <dgm:cxn modelId="{164B448F-16F7-A348-B828-6C9AA035A239}" type="presOf" srcId="{CA6DA9FB-4EB8-3B43-8B98-6C5A37B3AC0D}" destId="{8AC588DF-2ABA-F048-AA91-FBB1A026B6D2}" srcOrd="0" destOrd="3" presId="urn:microsoft.com/office/officeart/2005/8/layout/vList6"/>
    <dgm:cxn modelId="{1FBCA27B-84AF-644B-B2B4-E28CBF83F590}" type="presOf" srcId="{C1651D36-DAC9-E540-9794-D4BB8E011446}" destId="{A51EF3B6-9A46-8040-8032-98C247BA503F}" srcOrd="0" destOrd="2" presId="urn:microsoft.com/office/officeart/2005/8/layout/vList6"/>
    <dgm:cxn modelId="{39BE17B0-6636-2547-8C78-DF4CE9934508}" srcId="{0BF72A6C-F5F2-DE4B-94A7-73387059209E}" destId="{9A34A9B8-7002-1B4E-895A-844699142C1E}" srcOrd="0" destOrd="0" parTransId="{0EFAF710-12F5-1844-BF3C-3C7D08241225}" sibTransId="{05E97209-422A-9C45-BD74-F9CEFCB60B59}"/>
    <dgm:cxn modelId="{87B74338-8258-9044-9DE0-CD5793881B8F}" type="presOf" srcId="{0BF72A6C-F5F2-DE4B-94A7-73387059209E}" destId="{2EFC2E1A-E570-154D-B6CB-690DD044889C}" srcOrd="0" destOrd="0" presId="urn:microsoft.com/office/officeart/2005/8/layout/vList6"/>
    <dgm:cxn modelId="{E3710EEC-50A6-D24D-AE33-C851C958D515}" type="presOf" srcId="{86E6821D-4395-2D41-82D5-E08EF9913BCD}" destId="{F7AA576E-5032-1345-B018-94BD12D8F476}" srcOrd="0" destOrd="0" presId="urn:microsoft.com/office/officeart/2005/8/layout/vList6"/>
    <dgm:cxn modelId="{840B6AC6-A735-6946-9852-586AA4007EE1}" srcId="{86E6821D-4395-2D41-82D5-E08EF9913BCD}" destId="{CC792D42-4F7F-314B-B312-C7D698F3C4F8}" srcOrd="0" destOrd="0" parTransId="{8E645D1E-C1ED-EE42-B7A6-F2ED028D9EE6}" sibTransId="{07874387-45FF-6747-B249-68A096BB65A3}"/>
    <dgm:cxn modelId="{F0FCDEA2-80DA-9647-9445-AF6A991D2256}" type="presOf" srcId="{9A34A9B8-7002-1B4E-895A-844699142C1E}" destId="{8AC588DF-2ABA-F048-AA91-FBB1A026B6D2}" srcOrd="0" destOrd="0" presId="urn:microsoft.com/office/officeart/2005/8/layout/vList6"/>
    <dgm:cxn modelId="{9E5C5AB9-4ACB-924F-A52E-23ADE4B03421}" type="presOf" srcId="{BD42E40A-E819-F246-9284-18B2F9AE2C71}" destId="{8AC588DF-2ABA-F048-AA91-FBB1A026B6D2}" srcOrd="0" destOrd="1" presId="urn:microsoft.com/office/officeart/2005/8/layout/vList6"/>
    <dgm:cxn modelId="{453D4218-C500-9243-8C93-969859B1D4E8}" type="presOf" srcId="{517DAB47-9B6E-EA43-9E60-0E003B2A573E}" destId="{A51EF3B6-9A46-8040-8032-98C247BA503F}" srcOrd="0" destOrd="1" presId="urn:microsoft.com/office/officeart/2005/8/layout/vList6"/>
    <dgm:cxn modelId="{BEFA59C6-52AF-5048-A952-2A04BAB0F467}" srcId="{B3A8B71A-C444-6240-B10F-256C8A0E3E8A}" destId="{86E6821D-4395-2D41-82D5-E08EF9913BCD}" srcOrd="1" destOrd="0" parTransId="{3AFFF258-296A-604F-BE07-837ADB677AA4}" sibTransId="{13F3BF3B-BDAE-E14E-9BB3-81E49B9B9C8B}"/>
    <dgm:cxn modelId="{01A742B0-0273-FF4F-BB43-C818A3C350C0}" srcId="{0BF72A6C-F5F2-DE4B-94A7-73387059209E}" destId="{5F4B9301-7D73-1542-9D1B-65639DDC129B}" srcOrd="2" destOrd="0" parTransId="{B0E3C8E4-9597-5748-9A14-B3A8285037D3}" sibTransId="{4D38F8C7-EFF7-684A-ABEC-880AF0429176}"/>
    <dgm:cxn modelId="{5B8C72F1-415E-FC47-8E15-3BE2F4FD69E7}" srcId="{B3A8B71A-C444-6240-B10F-256C8A0E3E8A}" destId="{0BF72A6C-F5F2-DE4B-94A7-73387059209E}" srcOrd="0" destOrd="0" parTransId="{AD2C810E-DF9A-9B42-9B3A-433B7BBF32B6}" sibTransId="{65C0FE81-718A-E247-8264-E9B66769958C}"/>
    <dgm:cxn modelId="{EAF0CE37-0A40-C145-9F8B-D612E1BAC1D5}" type="presOf" srcId="{CC792D42-4F7F-314B-B312-C7D698F3C4F8}" destId="{A51EF3B6-9A46-8040-8032-98C247BA503F}" srcOrd="0" destOrd="0" presId="urn:microsoft.com/office/officeart/2005/8/layout/vList6"/>
    <dgm:cxn modelId="{9010AAFA-668B-2945-BDE2-DC049DC6833A}" type="presOf" srcId="{5F4B9301-7D73-1542-9D1B-65639DDC129B}" destId="{8AC588DF-2ABA-F048-AA91-FBB1A026B6D2}" srcOrd="0" destOrd="2" presId="urn:microsoft.com/office/officeart/2005/8/layout/vList6"/>
    <dgm:cxn modelId="{A7C9B4EC-8418-8A4A-A841-77EA34E8585B}" srcId="{86E6821D-4395-2D41-82D5-E08EF9913BCD}" destId="{517DAB47-9B6E-EA43-9E60-0E003B2A573E}" srcOrd="1" destOrd="0" parTransId="{D019D8B6-A219-CD4E-A249-A8B7DB53FB55}" sibTransId="{6F7C0E91-C9BF-8849-9437-4A4BA8EF9548}"/>
    <dgm:cxn modelId="{E26980AD-51C8-F24F-9A59-D42325BE2E2C}" srcId="{0BF72A6C-F5F2-DE4B-94A7-73387059209E}" destId="{BD42E40A-E819-F246-9284-18B2F9AE2C71}" srcOrd="1" destOrd="0" parTransId="{EC2CDEE8-D2A3-8C49-B5C8-A9CEB1228082}" sibTransId="{1F373C0A-A21F-1047-ADEE-DE3FA8445EEA}"/>
    <dgm:cxn modelId="{C81C2B15-97EE-0F42-AD9E-EEAD9DAC0F5F}" srcId="{0BF72A6C-F5F2-DE4B-94A7-73387059209E}" destId="{CA6DA9FB-4EB8-3B43-8B98-6C5A37B3AC0D}" srcOrd="3" destOrd="0" parTransId="{491ED22E-321B-7F40-888D-DDE89CAC73D9}" sibTransId="{F08A063B-A761-E743-978D-822903463AC3}"/>
    <dgm:cxn modelId="{BC156443-DF4A-4C43-BA88-ADE453C91B56}" srcId="{86E6821D-4395-2D41-82D5-E08EF9913BCD}" destId="{C1651D36-DAC9-E540-9794-D4BB8E011446}" srcOrd="2" destOrd="0" parTransId="{8F8E09D2-D742-914E-8063-FAF872D7081C}" sibTransId="{0DFB1959-7F19-3B49-A597-28063D8BF30B}"/>
    <dgm:cxn modelId="{E34F0F96-DD7F-3D45-99F9-5DB0207BBBE1}" type="presOf" srcId="{B3A8B71A-C444-6240-B10F-256C8A0E3E8A}" destId="{BE6AFC51-DEBC-2F49-A8C4-31F73BAAB425}" srcOrd="0" destOrd="0" presId="urn:microsoft.com/office/officeart/2005/8/layout/vList6"/>
    <dgm:cxn modelId="{D78FBFD4-644E-284C-8E49-A18E6E7AC8DF}" type="presParOf" srcId="{BE6AFC51-DEBC-2F49-A8C4-31F73BAAB425}" destId="{CF943A7E-62D9-2A43-A901-6FA4CC76D049}" srcOrd="0" destOrd="0" presId="urn:microsoft.com/office/officeart/2005/8/layout/vList6"/>
    <dgm:cxn modelId="{FCF1007C-C424-F34E-91F5-4C92BC222C8A}" type="presParOf" srcId="{CF943A7E-62D9-2A43-A901-6FA4CC76D049}" destId="{2EFC2E1A-E570-154D-B6CB-690DD044889C}" srcOrd="0" destOrd="0" presId="urn:microsoft.com/office/officeart/2005/8/layout/vList6"/>
    <dgm:cxn modelId="{8CC040CC-3DF1-1449-8435-A96211689CBF}" type="presParOf" srcId="{CF943A7E-62D9-2A43-A901-6FA4CC76D049}" destId="{8AC588DF-2ABA-F048-AA91-FBB1A026B6D2}" srcOrd="1" destOrd="0" presId="urn:microsoft.com/office/officeart/2005/8/layout/vList6"/>
    <dgm:cxn modelId="{FDC22F2B-463E-5447-B7CE-DD69897181EA}" type="presParOf" srcId="{BE6AFC51-DEBC-2F49-A8C4-31F73BAAB425}" destId="{F4592846-7CCB-9B44-A512-E1EDA07ACBBD}" srcOrd="1" destOrd="0" presId="urn:microsoft.com/office/officeart/2005/8/layout/vList6"/>
    <dgm:cxn modelId="{86D988B2-2A08-064D-8F90-AF3B27798B5A}" type="presParOf" srcId="{BE6AFC51-DEBC-2F49-A8C4-31F73BAAB425}" destId="{4F957D73-7A03-AE48-AE7A-5AD159F80A09}" srcOrd="2" destOrd="0" presId="urn:microsoft.com/office/officeart/2005/8/layout/vList6"/>
    <dgm:cxn modelId="{BD09B838-78AB-0D4A-B72F-5A55C4024B65}" type="presParOf" srcId="{4F957D73-7A03-AE48-AE7A-5AD159F80A09}" destId="{F7AA576E-5032-1345-B018-94BD12D8F476}" srcOrd="0" destOrd="0" presId="urn:microsoft.com/office/officeart/2005/8/layout/vList6"/>
    <dgm:cxn modelId="{023843DA-6F9C-A649-B715-C43544915F4F}" type="presParOf" srcId="{4F957D73-7A03-AE48-AE7A-5AD159F80A09}" destId="{A51EF3B6-9A46-8040-8032-98C247BA503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Bandwidth 20 MHz</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1400 - 1425 MHz</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mc:AlternateContent xmlns:mc="http://schemas.openxmlformats.org/markup-compatibility/2006">
      <mc:Choice xmlns:a14="http://schemas.microsoft.com/office/drawing/2010/main" Requires="a14">
        <dgm:pt modelId="{97C95B8E-3981-EB4D-A84B-F2C7A196F390}">
          <dgm:prSet phldrT="[Text]"/>
          <dgm:spPr/>
          <dgm: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=1 </m:t>
                    </m:r>
                    <m:r>
                      <a:rPr lang="en-US" b="0" i="1" smtClean="0">
                        <a:latin typeface="Cambria Math" charset="0"/>
                      </a:rPr>
                      <m:t>𝐾</m:t>
                    </m:r>
                  </m:oMath>
                </m:oMathPara>
              </a14:m>
              <a:endParaRPr lang="en-US" dirty="0"/>
            </a:p>
          </dgm:t>
        </dgm:pt>
      </mc:Choice>
      <mc:Fallback>
        <dgm:pt modelId="{97C95B8E-3981-EB4D-A84B-F2C7A196F390}">
          <dgm:prSet phldrT="[Text]"/>
          <dgm:spPr/>
          <dgm:t>
            <a:bodyPr/>
            <a:lstStyle/>
            <a:p>
              <a:r>
                <a:rPr lang="en-US" b="0" i="0" smtClean="0">
                  <a:latin typeface="Cambria Math" charset="0"/>
                </a:rPr>
                <a:t>𝑁𝐸Δ𝑇=1 𝐾</a:t>
              </a:r>
              <a:endParaRPr lang="en-US" dirty="0"/>
            </a:p>
          </dgm:t>
        </dgm:pt>
      </mc:Fallback>
    </mc:AlternateConten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pt>
    <dgm:pt modelId="{255128AA-ACE4-3A43-90DF-09AF32EB69D4}" type="pres">
      <dgm:prSet presAssocID="{9649AF21-B626-464F-ADAB-CF79984BBD55}" presName="childShp" presStyleLbl="bgAccFollowNode1" presStyleIdx="0" presStyleCnt="2">
        <dgm:presLayoutVars>
          <dgm:bulletEnabled val="1"/>
        </dgm:presLayoutVars>
      </dgm:prSet>
      <dgm:spPr/>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pt>
    <dgm:pt modelId="{94BA7CDF-15D5-DB49-91C7-BBEF390E5CF3}" type="pres">
      <dgm:prSet presAssocID="{F590A614-0B28-3148-94E4-70244A40B927}" presName="childShp" presStyleLbl="bgAccFollowNode1" presStyleIdx="1" presStyleCnt="2">
        <dgm:presLayoutVars>
          <dgm:bulletEnabled val="1"/>
        </dgm:presLayoutVars>
      </dgm:prSet>
      <dgm:spPr/>
    </dgm:pt>
  </dgm:ptLst>
  <dgm:cxnLst>
    <dgm:cxn modelId="{E104F691-D8EF-D042-96BC-02BDE8FCA5FC}" type="presOf" srcId="{E8F7BAB8-357A-E044-8F17-A17475229009}" destId="{255128AA-ACE4-3A43-90DF-09AF32EB69D4}" srcOrd="0" destOrd="1" presId="urn:microsoft.com/office/officeart/2005/8/layout/vList6"/>
    <dgm:cxn modelId="{879233B0-8387-8546-BADF-7247A78FFC0C}" srcId="{9649AF21-B626-464F-ADAB-CF79984BBD55}" destId="{97C95B8E-3981-EB4D-A84B-F2C7A196F390}" srcOrd="2" destOrd="0" parTransId="{A0890BBC-66C5-D34A-8634-7C95F3ECC6FF}" sibTransId="{B8A90CF8-0959-F541-A42A-8102681E0E56}"/>
    <dgm:cxn modelId="{D3A2C9FD-3A9E-6D47-A3D0-8CC9C5CF82B2}" type="presOf" srcId="{97C95B8E-3981-EB4D-A84B-F2C7A196F390}" destId="{255128AA-ACE4-3A43-90DF-09AF32EB69D4}" srcOrd="0" destOrd="2" presId="urn:microsoft.com/office/officeart/2005/8/layout/vList6"/>
    <dgm:cxn modelId="{572BB6FC-3521-F14C-8916-D2B66D9BBA12}" type="presOf" srcId="{E375FF51-5AB1-1E43-BA36-CE6EEFC7B4CE}" destId="{94BA7CDF-15D5-DB49-91C7-BBEF390E5CF3}"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8BED9931-A086-AA4C-9D9F-CB4A897786C5}" srcId="{9649AF21-B626-464F-ADAB-CF79984BBD55}" destId="{E8F7BAB8-357A-E044-8F17-A17475229009}" srcOrd="1" destOrd="0" parTransId="{0CCF5A6B-99F9-4841-AF08-0FE53AB3481D}" sibTransId="{30C562DA-C008-9A49-B6CF-B0F3D762117A}"/>
    <dgm:cxn modelId="{4FF441CA-B80D-4D44-A61F-C52CE066D7E1}" type="presOf" srcId="{6047C601-F84A-3842-A8B7-859E888B3FB8}" destId="{255128AA-ACE4-3A43-90DF-09AF32EB69D4}"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CB8A2F8D-CBB8-8145-BFDA-DECCA2255A66}" srcId="{5EB145C6-FAFC-1949-B443-E4D28162F150}" destId="{9649AF21-B626-464F-ADAB-CF79984BBD55}" srcOrd="0" destOrd="0" parTransId="{B2762160-2A24-774E-901C-06B6B8A27762}" sibTransId="{432E795A-6DFC-9A46-8406-C4AB9D79798D}"/>
    <dgm:cxn modelId="{07EC8A7C-92F2-B948-BE64-ED5788A535E5}" srcId="{F590A614-0B28-3148-94E4-70244A40B927}" destId="{E375FF51-5AB1-1E43-BA36-CE6EEFC7B4CE}" srcOrd="0" destOrd="0" parTransId="{4D110BBF-A2C8-1C46-A904-848CD83F077A}" sibTransId="{C3BF58F9-C91E-E445-8201-1313421F0049}"/>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30D32E34-7279-7E4E-85C3-DB360F4470CB}" type="presOf" srcId="{F590A614-0B28-3148-94E4-70244A40B927}" destId="{5015647A-E68E-7D4F-AD60-D24BF37F5562}" srcOrd="0" destOrd="0" presId="urn:microsoft.com/office/officeart/2005/8/layout/vList6"/>
    <dgm:cxn modelId="{780A22D6-D24C-D64B-BA79-10C5830CE0C8}" type="presOf" srcId="{5EB145C6-FAFC-1949-B443-E4D28162F150}" destId="{FEAE09E7-93FC-9B43-9D2F-36A9C4435F38}"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Analog</a:t>
          </a:r>
          <a:endParaRPr lang="en-US" sz="4000" kern="1200" dirty="0"/>
        </a:p>
        <a:p>
          <a:pPr marL="285750" lvl="1" indent="-285750" algn="l" defTabSz="1377950">
            <a:lnSpc>
              <a:spcPct val="90000"/>
            </a:lnSpc>
            <a:spcBef>
              <a:spcPct val="0"/>
            </a:spcBef>
            <a:spcAft>
              <a:spcPct val="15000"/>
            </a:spcAft>
            <a:buChar char="••"/>
          </a:pPr>
          <a:r>
            <a:rPr lang="en-US" sz="3100" kern="1200" dirty="0" smtClean="0"/>
            <a:t>Diode operating in the Square-Law region</a:t>
          </a:r>
          <a:endParaRPr lang="en-US" sz="31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466850">
            <a:lnSpc>
              <a:spcPct val="90000"/>
            </a:lnSpc>
            <a:spcBef>
              <a:spcPct val="0"/>
            </a:spcBef>
            <a:spcAft>
              <a:spcPct val="35000"/>
            </a:spcAft>
          </a:pPr>
          <a:r>
            <a:rPr lang="en-US" sz="4000" kern="1200" dirty="0" smtClean="0"/>
            <a:t>SDR</a:t>
          </a:r>
          <a:endParaRPr lang="en-US" sz="4000" kern="1200" dirty="0"/>
        </a:p>
        <a:p>
          <a:pPr marL="228600" lvl="1" indent="0" algn="l" defTabSz="1155700">
            <a:lnSpc>
              <a:spcPct val="90000"/>
            </a:lnSpc>
            <a:spcBef>
              <a:spcPct val="0"/>
            </a:spcBef>
            <a:spcAft>
              <a:spcPct val="15000"/>
            </a:spcAft>
            <a:buChar char="••"/>
          </a:pPr>
          <a:r>
            <a:rPr lang="en-US" sz="3100" kern="1200" baseline="0" dirty="0" smtClean="0"/>
            <a:t> Square the magnitudes</a:t>
          </a:r>
          <a:endParaRPr lang="en-US" sz="3100" kern="1200" dirty="0"/>
        </a:p>
      </dsp:txBody>
      <dsp:txXfrm>
        <a:off x="6910215" y="1601988"/>
        <a:ext cx="3838394" cy="23965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Analog</a:t>
          </a:r>
          <a:endParaRPr lang="en-US" sz="3900" kern="1200" dirty="0"/>
        </a:p>
        <a:p>
          <a:pPr marL="285750" lvl="1" indent="-285750" algn="l" defTabSz="1333500">
            <a:lnSpc>
              <a:spcPct val="90000"/>
            </a:lnSpc>
            <a:spcBef>
              <a:spcPct val="0"/>
            </a:spcBef>
            <a:spcAft>
              <a:spcPct val="15000"/>
            </a:spcAft>
            <a:buChar char="••"/>
          </a:pPr>
          <a:r>
            <a:rPr lang="en-US" sz="3000" kern="1200" dirty="0" smtClean="0"/>
            <a:t>Integrator a.k.a.</a:t>
          </a:r>
          <a:r>
            <a:rPr lang="en-US" sz="3000" kern="1200" baseline="0" dirty="0" smtClean="0"/>
            <a:t> Low Pass Filter</a:t>
          </a:r>
          <a:r>
            <a:rPr lang="en-US" sz="3000" kern="1200" dirty="0" smtClean="0"/>
            <a:t> </a:t>
          </a:r>
          <a:endParaRPr lang="en-US" sz="30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SDR</a:t>
          </a:r>
          <a:endParaRPr lang="en-US" sz="3900" kern="1200" dirty="0"/>
        </a:p>
        <a:p>
          <a:pPr marL="285750" lvl="1" indent="-285750" algn="l" defTabSz="1333500">
            <a:lnSpc>
              <a:spcPct val="90000"/>
            </a:lnSpc>
            <a:spcBef>
              <a:spcPct val="0"/>
            </a:spcBef>
            <a:spcAft>
              <a:spcPct val="15000"/>
            </a:spcAft>
            <a:buChar char="••"/>
          </a:pPr>
          <a:r>
            <a:rPr lang="en-US" sz="3000" kern="1200" dirty="0" smtClean="0"/>
            <a:t>Infinite Impulse Response Filter</a:t>
          </a:r>
          <a:endParaRPr lang="en-US" sz="3000" kern="1200" dirty="0"/>
        </a:p>
        <a:p>
          <a:pPr marL="285750" lvl="1" indent="-285750" algn="l" defTabSz="1333500">
            <a:lnSpc>
              <a:spcPct val="90000"/>
            </a:lnSpc>
            <a:spcBef>
              <a:spcPct val="0"/>
            </a:spcBef>
            <a:spcAft>
              <a:spcPct val="15000"/>
            </a:spcAft>
            <a:buChar char="••"/>
          </a:pPr>
          <a:r>
            <a:rPr lang="en-US" sz="3000" kern="1200" dirty="0" smtClean="0"/>
            <a:t>Decimation</a:t>
          </a:r>
          <a:endParaRPr lang="en-US" sz="3000" kern="1200" dirty="0"/>
        </a:p>
      </dsp:txBody>
      <dsp:txXfrm>
        <a:off x="6910215" y="1601988"/>
        <a:ext cx="3838394" cy="23965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smtClean="0"/>
            <a:t>Center Frequency</a:t>
          </a:r>
          <a:endParaRPr lang="en-US" sz="2200" kern="1200" dirty="0"/>
        </a:p>
        <a:p>
          <a:pPr marL="228600" lvl="1" indent="-228600" algn="l" defTabSz="977900">
            <a:lnSpc>
              <a:spcPct val="90000"/>
            </a:lnSpc>
            <a:spcBef>
              <a:spcPct val="0"/>
            </a:spcBef>
            <a:spcAft>
              <a:spcPct val="15000"/>
            </a:spcAft>
            <a:buChar char="••"/>
          </a:pPr>
          <a:r>
            <a:rPr lang="en-US" sz="2200" kern="1200" dirty="0" smtClean="0"/>
            <a:t>Bandwidth</a:t>
          </a:r>
        </a:p>
        <a:p>
          <a:pPr marL="228600" lvl="1" indent="-228600" algn="l" defTabSz="977900">
            <a:lnSpc>
              <a:spcPct val="90000"/>
            </a:lnSpc>
            <a:spcBef>
              <a:spcPct val="0"/>
            </a:spcBef>
            <a:spcAft>
              <a:spcPct val="15000"/>
            </a:spcAft>
            <a:buChar char="••"/>
          </a:pPr>
          <a:r>
            <a:rPr lang="en-US" sz="2200" kern="1200" dirty="0" smtClean="0"/>
            <a:t>Integration time</a:t>
          </a:r>
        </a:p>
        <a:p>
          <a:pPr marL="228600" lvl="1" indent="-228600" algn="l" defTabSz="977900">
            <a:lnSpc>
              <a:spcPct val="90000"/>
            </a:lnSpc>
            <a:spcBef>
              <a:spcPct val="0"/>
            </a:spcBef>
            <a:spcAft>
              <a:spcPct val="15000"/>
            </a:spcAft>
            <a:buChar char="••"/>
          </a:pPr>
          <a:r>
            <a:rPr lang="en-US" sz="2200" kern="1200" dirty="0" smtClean="0"/>
            <a:t>Filtering</a:t>
          </a:r>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Hardware Control</a:t>
          </a:r>
          <a:endParaRPr lang="en-US" sz="3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Raw total power</a:t>
          </a:r>
          <a:endParaRPr lang="en-US" sz="2200" kern="1200" dirty="0"/>
        </a:p>
        <a:p>
          <a:pPr marL="228600" lvl="1" indent="-228600" algn="l" defTabSz="977900">
            <a:lnSpc>
              <a:spcPct val="90000"/>
            </a:lnSpc>
            <a:spcBef>
              <a:spcPct val="0"/>
            </a:spcBef>
            <a:spcAft>
              <a:spcPct val="15000"/>
            </a:spcAft>
            <a:buChar char="••"/>
          </a:pPr>
          <a:r>
            <a:rPr lang="en-US" sz="2200" kern="1200" dirty="0" smtClean="0"/>
            <a:t>Calibrated</a:t>
          </a:r>
          <a:r>
            <a:rPr lang="en-US" sz="2200" kern="1200" baseline="0" dirty="0" smtClean="0"/>
            <a:t> noise temperature</a:t>
          </a:r>
        </a:p>
        <a:p>
          <a:pPr marL="228600" lvl="1" indent="-228600" algn="l" defTabSz="977900">
            <a:lnSpc>
              <a:spcPct val="90000"/>
            </a:lnSpc>
            <a:spcBef>
              <a:spcPct val="0"/>
            </a:spcBef>
            <a:spcAft>
              <a:spcPct val="15000"/>
            </a:spcAft>
            <a:buChar char="••"/>
          </a:pPr>
          <a:r>
            <a:rPr lang="en-US" sz="2200" kern="1200" baseline="0" dirty="0" smtClean="0"/>
            <a:t>Spectrum</a:t>
          </a:r>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Data Display</a:t>
          </a:r>
          <a:endParaRPr lang="en-US" sz="3800" kern="1200" dirty="0"/>
        </a:p>
      </dsp:txBody>
      <dsp:txXfrm>
        <a:off x="94660" y="2228186"/>
        <a:ext cx="2434148" cy="17497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8D89-1384-374F-A2F3-CD7AD60940B3}">
      <dsp:nvSpPr>
        <dsp:cNvPr id="0" name=""/>
        <dsp:cNvSpPr/>
      </dsp:nvSpPr>
      <dsp:spPr>
        <a:xfrm>
          <a:off x="520058" y="1919"/>
          <a:ext cx="5444818"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1672516"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Sensitivity</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.1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 .23 Kelvin</a:t>
          </a:r>
          <a:endParaRPr lang="en-US" sz="1600" kern="1200" dirty="0"/>
        </a:p>
      </dsp:txBody>
      <dsp:txXfrm>
        <a:off x="1672516" y="2758905"/>
        <a:ext cx="3407941" cy="1072161"/>
      </dsp:txXfrm>
    </dsp:sp>
    <dsp:sp modelId="{5F5B6B58-D88B-1C48-9377-6A9BB0140940}">
      <dsp:nvSpPr>
        <dsp:cNvPr id="0" name=""/>
        <dsp:cNvSpPr/>
      </dsp:nvSpPr>
      <dsp:spPr>
        <a:xfrm>
          <a:off x="6347790" y="1919"/>
          <a:ext cx="5086563"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7321121"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Stability </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 .5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a:t>
          </a:r>
          <a:r>
            <a:rPr lang="en-US" sz="1600" kern="1200" baseline="0" dirty="0" smtClean="0"/>
            <a:t> +/- .15 Kelvin</a:t>
          </a:r>
          <a:endParaRPr lang="en-US" sz="1600" kern="1200" dirty="0"/>
        </a:p>
      </dsp:txBody>
      <dsp:txXfrm>
        <a:off x="7321121" y="2758905"/>
        <a:ext cx="3407941" cy="10721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1599" y="534556"/>
          <a:ext cx="3796899" cy="221109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766861"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Interfering signal identified</a:t>
          </a:r>
          <a:endParaRPr lang="en-US" sz="1200" kern="1200" dirty="0"/>
        </a:p>
      </dsp:txBody>
      <dsp:txXfrm>
        <a:off x="766861" y="2524545"/>
        <a:ext cx="2459847" cy="773884"/>
      </dsp:txXfrm>
    </dsp:sp>
    <dsp:sp modelId="{83878D89-1384-374F-A2F3-CD7AD60940B3}">
      <dsp:nvSpPr>
        <dsp:cNvPr id="0" name=""/>
        <dsp:cNvSpPr/>
      </dsp:nvSpPr>
      <dsp:spPr>
        <a:xfrm>
          <a:off x="4074886" y="534556"/>
          <a:ext cx="3930063" cy="221109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4906729"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Offending signal filtered</a:t>
          </a:r>
          <a:endParaRPr lang="en-US" sz="1200" kern="1200" dirty="0"/>
        </a:p>
      </dsp:txBody>
      <dsp:txXfrm>
        <a:off x="4906729" y="2524545"/>
        <a:ext cx="2459847" cy="773884"/>
      </dsp:txXfrm>
    </dsp:sp>
    <dsp:sp modelId="{5F5B6B58-D88B-1C48-9377-6A9BB0140940}">
      <dsp:nvSpPr>
        <dsp:cNvPr id="0" name=""/>
        <dsp:cNvSpPr/>
      </dsp:nvSpPr>
      <dsp:spPr>
        <a:xfrm>
          <a:off x="8281337" y="534556"/>
          <a:ext cx="3671475" cy="221109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8983886"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Total power measurements made</a:t>
          </a:r>
          <a:endParaRPr lang="en-US" sz="1200" kern="1200" dirty="0"/>
        </a:p>
        <a:p>
          <a:pPr marL="57150" lvl="1" indent="-57150" algn="l" defTabSz="400050">
            <a:lnSpc>
              <a:spcPct val="90000"/>
            </a:lnSpc>
            <a:spcBef>
              <a:spcPct val="0"/>
            </a:spcBef>
            <a:spcAft>
              <a:spcPct val="15000"/>
            </a:spcAft>
            <a:buChar char="••"/>
          </a:pPr>
          <a:r>
            <a:rPr lang="en-US" sz="900" kern="1200" dirty="0" smtClean="0"/>
            <a:t>SDR-Based Radiometer</a:t>
          </a:r>
          <a:endParaRPr lang="en-US" sz="900" kern="1200" dirty="0"/>
        </a:p>
        <a:p>
          <a:pPr marL="57150" lvl="1" indent="-57150" algn="l" defTabSz="400050">
            <a:lnSpc>
              <a:spcPct val="90000"/>
            </a:lnSpc>
            <a:spcBef>
              <a:spcPct val="0"/>
            </a:spcBef>
            <a:spcAft>
              <a:spcPct val="15000"/>
            </a:spcAft>
            <a:buChar char="••"/>
          </a:pPr>
          <a:r>
            <a:rPr lang="en-US" sz="900" kern="1200" dirty="0" smtClean="0"/>
            <a:t>Analog Square-Law</a:t>
          </a:r>
          <a:endParaRPr lang="en-US" sz="900" kern="1200" dirty="0"/>
        </a:p>
      </dsp:txBody>
      <dsp:txXfrm>
        <a:off x="8983886" y="2524545"/>
        <a:ext cx="2459847" cy="773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433174" y="1919"/>
          <a:ext cx="5260329"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1493389"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dirty="0" smtClean="0">
                    <a:latin typeface="Cambria Math" charset="0"/>
                  </a:rPr>
                  <m:t>𝑁𝐸</m:t>
                </m:r>
                <m:r>
                  <m:rPr>
                    <m:sty m:val="p"/>
                  </m:rPr>
                  <a:rPr lang="en-US" sz="2000" b="0" i="0" kern="1200" dirty="0" smtClean="0">
                    <a:latin typeface="Cambria Math" charset="0"/>
                  </a:rPr>
                  <m:t>Δ</m:t>
                </m:r>
                <m:r>
                  <a:rPr lang="en-US" sz="2000" b="0" i="1" kern="1200" dirty="0" smtClean="0">
                    <a:latin typeface="Cambria Math" charset="0"/>
                  </a:rPr>
                  <m:t>𝑇</m:t>
                </m:r>
                <m:r>
                  <a:rPr lang="en-US" sz="2000" b="0" i="1" kern="1200" dirty="0" smtClean="0">
                    <a:latin typeface="Cambria Math" charset="0"/>
                  </a:rPr>
                  <m:t> </m:t>
                </m:r>
                <m:r>
                  <a:rPr lang="en-US" sz="2000" b="0" i="1" kern="1200" dirty="0" smtClean="0">
                    <a:latin typeface="Cambria Math" charset="0"/>
                  </a:rPr>
                  <m:t>𝑣𝑠</m:t>
                </m:r>
                <m:r>
                  <a:rPr lang="en-US" sz="2000" b="0" i="1" kern="1200" dirty="0" smtClean="0">
                    <a:latin typeface="Cambria Math" charset="0"/>
                  </a:rPr>
                  <m:t> </m:t>
                </m:r>
                <m:r>
                  <a:rPr lang="en-US" sz="2000" b="0" i="1" kern="1200" dirty="0" smtClean="0">
                    <a:latin typeface="Cambria Math" charset="0"/>
                  </a:rPr>
                  <m:t>𝐵𝑎𝑛𝑑𝑤𝑖𝑑𝑡h</m:t>
                </m:r>
                <m:r>
                  <a:rPr lang="en-US" sz="2000" b="0" i="1" kern="1200" dirty="0" smtClean="0">
                    <a:latin typeface="Cambria Math" charset="0"/>
                  </a:rPr>
                  <m:t> (</m:t>
                </m:r>
                <m:r>
                  <a:rPr lang="en-US" sz="2000" b="0" i="1" kern="1200" dirty="0" smtClean="0">
                    <a:latin typeface="Cambria Math" charset="0"/>
                  </a:rPr>
                  <m:t>𝛽</m:t>
                </m:r>
                <m:r>
                  <a:rPr lang="en-US" sz="2000" b="0" i="1" kern="1200" dirty="0" smtClean="0">
                    <a:latin typeface="Cambria Math" charset="0"/>
                  </a:rPr>
                  <m:t>)</m:t>
                </m:r>
              </m:oMath>
            </m:oMathPara>
          </a14:m>
          <a:endParaRPr lang="en-US" sz="2000" kern="1200" dirty="0"/>
        </a:p>
      </dsp:txBody>
      <dsp:txXfrm>
        <a:off x="1493389" y="2758905"/>
        <a:ext cx="3407941" cy="1072161"/>
      </dsp:txXfrm>
    </dsp:sp>
    <dsp:sp modelId="{83878D89-1384-374F-A2F3-CD7AD60940B3}">
      <dsp:nvSpPr>
        <dsp:cNvPr id="0" name=""/>
        <dsp:cNvSpPr/>
      </dsp:nvSpPr>
      <dsp:spPr>
        <a:xfrm>
          <a:off x="6076419" y="1919"/>
          <a:ext cx="5444818"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7228877"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Total Power output vs bandwidth </a:t>
          </a:r>
          <a:r>
            <a:rPr lang="en-US" sz="2600" kern="1200" smtClean="0"/>
            <a:t>of signal</a:t>
          </a:r>
          <a:endParaRPr lang="en-US" sz="2600" kern="1200" dirty="0"/>
        </a:p>
      </dsp:txBody>
      <dsp:txXfrm>
        <a:off x="7228877" y="2758905"/>
        <a:ext cx="3407941" cy="10721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t>The experiment is played back through </a:t>
          </a:r>
          <a:r>
            <a:rPr lang="en-US" sz="3100" kern="1200" dirty="0" err="1" smtClean="0"/>
            <a:t>GNURadio</a:t>
          </a:r>
          <a:r>
            <a:rPr lang="en-US" sz="3100" kern="1200" dirty="0" smtClean="0"/>
            <a:t> but with the filter turned on</a:t>
          </a:r>
          <a:endParaRPr lang="en-US" sz="3100" kern="1200" dirty="0"/>
        </a:p>
      </dsp:txBody>
      <dsp:txXfrm>
        <a:off x="1661216" y="3191885"/>
        <a:ext cx="5275000" cy="168444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29BA-C2E7-AA4A-8B0C-6571E31E24C1}">
      <dsp:nvSpPr>
        <dsp:cNvPr id="0" name=""/>
        <dsp:cNvSpPr/>
      </dsp:nvSpPr>
      <dsp:spPr>
        <a:xfrm>
          <a:off x="2489981" y="0"/>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4A7AC0-9AFE-DC4E-AAA2-B025DDC78A34}">
      <dsp:nvSpPr>
        <dsp:cNvPr id="0" name=""/>
        <dsp:cNvSpPr/>
      </dsp:nvSpPr>
      <dsp:spPr>
        <a:xfrm>
          <a:off x="0" y="0"/>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Dual 14-bit ADC</a:t>
          </a:r>
          <a:endParaRPr lang="en-US" sz="2600" kern="1200" dirty="0"/>
        </a:p>
      </dsp:txBody>
      <dsp:txXfrm>
        <a:off x="65205" y="65205"/>
        <a:ext cx="2359571" cy="1205328"/>
      </dsp:txXfrm>
    </dsp:sp>
    <dsp:sp modelId="{0A913507-754C-F748-901F-7158062E8ACA}">
      <dsp:nvSpPr>
        <dsp:cNvPr id="0" name=""/>
        <dsp:cNvSpPr/>
      </dsp:nvSpPr>
      <dsp:spPr>
        <a:xfrm>
          <a:off x="2489981" y="1469312"/>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287B1A-288E-F548-B660-6F0DEAF9F1D5}">
      <dsp:nvSpPr>
        <dsp:cNvPr id="0" name=""/>
        <dsp:cNvSpPr/>
      </dsp:nvSpPr>
      <dsp:spPr>
        <a:xfrm>
          <a:off x="0" y="1469312"/>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25 MHz bandwidth per channel</a:t>
          </a:r>
          <a:endParaRPr lang="en-US" sz="2600" kern="1200" dirty="0"/>
        </a:p>
      </dsp:txBody>
      <dsp:txXfrm>
        <a:off x="65205" y="1534517"/>
        <a:ext cx="2359571" cy="1205328"/>
      </dsp:txXfrm>
    </dsp:sp>
    <dsp:sp modelId="{E59227CE-0E11-834D-B6A1-2B1B8D649595}">
      <dsp:nvSpPr>
        <dsp:cNvPr id="0" name=""/>
        <dsp:cNvSpPr/>
      </dsp:nvSpPr>
      <dsp:spPr>
        <a:xfrm>
          <a:off x="2489981" y="2938624"/>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F2FDB4-A9A4-414A-85CD-2AEBEAF4B3CF}">
      <dsp:nvSpPr>
        <dsp:cNvPr id="0" name=""/>
        <dsp:cNvSpPr/>
      </dsp:nvSpPr>
      <dsp:spPr>
        <a:xfrm>
          <a:off x="0" y="2938624"/>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Modular daughter-board system</a:t>
          </a:r>
          <a:endParaRPr lang="en-US" sz="2600" kern="1200" dirty="0"/>
        </a:p>
      </dsp:txBody>
      <dsp:txXfrm>
        <a:off x="65205" y="3003829"/>
        <a:ext cx="2359571" cy="1205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88DF-2ABA-F048-AA91-FBB1A026B6D2}">
      <dsp:nvSpPr>
        <dsp:cNvPr id="0" name=""/>
        <dsp:cNvSpPr/>
      </dsp:nvSpPr>
      <dsp:spPr>
        <a:xfrm>
          <a:off x="2533435" y="49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Open Source</a:t>
          </a:r>
          <a:endParaRPr lang="en-US" sz="1800" kern="1200" dirty="0"/>
        </a:p>
        <a:p>
          <a:pPr marL="171450" lvl="1" indent="-171450" algn="l" defTabSz="800100">
            <a:lnSpc>
              <a:spcPct val="90000"/>
            </a:lnSpc>
            <a:spcBef>
              <a:spcPct val="0"/>
            </a:spcBef>
            <a:spcAft>
              <a:spcPct val="15000"/>
            </a:spcAft>
            <a:buChar char="••"/>
          </a:pPr>
          <a:r>
            <a:rPr lang="en-US" sz="1800" kern="1200" dirty="0" smtClean="0"/>
            <a:t>Fast and Flexible</a:t>
          </a:r>
          <a:endParaRPr lang="en-US" sz="1800" kern="1200" dirty="0"/>
        </a:p>
        <a:p>
          <a:pPr marL="171450" lvl="1" indent="-171450" algn="l" defTabSz="800100">
            <a:lnSpc>
              <a:spcPct val="90000"/>
            </a:lnSpc>
            <a:spcBef>
              <a:spcPct val="0"/>
            </a:spcBef>
            <a:spcAft>
              <a:spcPct val="15000"/>
            </a:spcAft>
            <a:buChar char="••"/>
          </a:pPr>
          <a:r>
            <a:rPr lang="en-US" sz="1800" kern="1200" dirty="0" smtClean="0"/>
            <a:t>Python/C++</a:t>
          </a:r>
          <a:endParaRPr lang="en-US" sz="1800" kern="1200" dirty="0"/>
        </a:p>
        <a:p>
          <a:pPr marL="171450" lvl="1" indent="-171450" algn="l" defTabSz="800100">
            <a:lnSpc>
              <a:spcPct val="90000"/>
            </a:lnSpc>
            <a:spcBef>
              <a:spcPct val="0"/>
            </a:spcBef>
            <a:spcAft>
              <a:spcPct val="15000"/>
            </a:spcAft>
            <a:buChar char="••"/>
          </a:pPr>
          <a:r>
            <a:rPr lang="en-US" sz="1800" kern="1200" dirty="0" smtClean="0"/>
            <a:t>Excellent hardware support</a:t>
          </a:r>
          <a:endParaRPr lang="en-US" sz="1800" kern="1200" dirty="0"/>
        </a:p>
      </dsp:txBody>
      <dsp:txXfrm>
        <a:off x="2533435" y="241044"/>
        <a:ext cx="3078499" cy="1443307"/>
      </dsp:txXfrm>
    </dsp:sp>
    <dsp:sp modelId="{2EFC2E1A-E570-154D-B6CB-690DD044889C}">
      <dsp:nvSpPr>
        <dsp:cNvPr id="0" name=""/>
        <dsp:cNvSpPr/>
      </dsp:nvSpPr>
      <dsp:spPr>
        <a:xfrm>
          <a:off x="0" y="49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endParaRPr lang="en-US" sz="3200" kern="1200" dirty="0"/>
        </a:p>
      </dsp:txBody>
      <dsp:txXfrm>
        <a:off x="93942" y="94435"/>
        <a:ext cx="2345551" cy="1736525"/>
      </dsp:txXfrm>
    </dsp:sp>
    <dsp:sp modelId="{A51EF3B6-9A46-8040-8032-98C247BA503F}">
      <dsp:nvSpPr>
        <dsp:cNvPr id="0" name=""/>
        <dsp:cNvSpPr/>
      </dsp:nvSpPr>
      <dsp:spPr>
        <a:xfrm>
          <a:off x="2533435" y="211734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Drag and Drop</a:t>
          </a:r>
          <a:endParaRPr lang="en-US" sz="1800" kern="1200" dirty="0"/>
        </a:p>
        <a:p>
          <a:pPr marL="171450" lvl="1" indent="-171450" algn="l" defTabSz="800100">
            <a:lnSpc>
              <a:spcPct val="90000"/>
            </a:lnSpc>
            <a:spcBef>
              <a:spcPct val="0"/>
            </a:spcBef>
            <a:spcAft>
              <a:spcPct val="15000"/>
            </a:spcAft>
            <a:buChar char="••"/>
          </a:pPr>
          <a:r>
            <a:rPr lang="en-US" sz="1800" kern="1200" dirty="0" smtClean="0"/>
            <a:t>Rapid GUI development</a:t>
          </a:r>
          <a:endParaRPr lang="en-US" sz="1800" kern="1200" dirty="0"/>
        </a:p>
        <a:p>
          <a:pPr marL="171450" lvl="1" indent="-171450" algn="l" defTabSz="800100">
            <a:lnSpc>
              <a:spcPct val="90000"/>
            </a:lnSpc>
            <a:spcBef>
              <a:spcPct val="0"/>
            </a:spcBef>
            <a:spcAft>
              <a:spcPct val="15000"/>
            </a:spcAft>
            <a:buChar char="••"/>
          </a:pPr>
          <a:r>
            <a:rPr lang="en-US" sz="1800" kern="1200" dirty="0" smtClean="0"/>
            <a:t>Easy to expand</a:t>
          </a:r>
          <a:endParaRPr lang="en-US" sz="1800" kern="1200" dirty="0"/>
        </a:p>
      </dsp:txBody>
      <dsp:txXfrm>
        <a:off x="2533435" y="2357894"/>
        <a:ext cx="3078499" cy="1443307"/>
      </dsp:txXfrm>
    </dsp:sp>
    <dsp:sp modelId="{F7AA576E-5032-1345-B018-94BD12D8F476}">
      <dsp:nvSpPr>
        <dsp:cNvPr id="0" name=""/>
        <dsp:cNvSpPr/>
      </dsp:nvSpPr>
      <dsp:spPr>
        <a:xfrm>
          <a:off x="0" y="211734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r>
            <a:rPr lang="en-US" sz="3200" kern="1200" dirty="0" smtClean="0"/>
            <a:t> Companion</a:t>
          </a:r>
          <a:endParaRPr lang="en-US" sz="3200" kern="1200" dirty="0"/>
        </a:p>
      </dsp:txBody>
      <dsp:txXfrm>
        <a:off x="93942" y="2211285"/>
        <a:ext cx="2345551" cy="173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baseline="0" dirty="0" smtClean="0"/>
            <a:t>Bandwidth 20 MHz</a:t>
          </a:r>
          <a:endParaRPr lang="en-US" sz="2700" kern="1200" dirty="0"/>
        </a:p>
        <a:p>
          <a:pPr marL="228600" lvl="1" indent="-228600" algn="l" defTabSz="1200150">
            <a:lnSpc>
              <a:spcPct val="90000"/>
            </a:lnSpc>
            <a:spcBef>
              <a:spcPct val="0"/>
            </a:spcBef>
            <a:spcAft>
              <a:spcPct val="15000"/>
            </a:spcAft>
            <a:buChar char="••"/>
          </a:pPr>
          <a:r>
            <a:rPr lang="en-US" sz="2700" kern="1200" dirty="0" smtClean="0"/>
            <a:t>1400 - 1425 MHz</a:t>
          </a:r>
        </a:p>
        <a:p>
          <a:pPr marL="228600" lvl="1" indent="-228600" algn="l" defTabSz="1200150">
            <a:lnSpc>
              <a:spcPct val="90000"/>
            </a:lnSpc>
            <a:spcBef>
              <a:spcPct val="0"/>
            </a:spcBef>
            <a:spcAft>
              <a:spcPct val="15000"/>
            </a:spcAft>
            <a:buChar char="••"/>
          </a:pPr>
          <a14:m xmlns:a14="http://schemas.microsoft.com/office/drawing/2010/main">
            <m:oMath xmlns:m="http://schemas.openxmlformats.org/officeDocument/2006/math">
              <m:r>
                <a:rPr lang="en-US" sz="2700" b="0" i="1" kern="1200" smtClean="0">
                  <a:latin typeface="Cambria Math" charset="0"/>
                </a:rPr>
                <m:t>𝑁𝐸</m:t>
              </m:r>
              <m:r>
                <m:rPr>
                  <m:sty m:val="p"/>
                </m:rPr>
                <a:rPr lang="en-US" sz="2700" b="0" i="0" kern="1200" smtClean="0">
                  <a:latin typeface="Cambria Math" charset="0"/>
                </a:rPr>
                <m:t>Δ</m:t>
              </m:r>
              <m:r>
                <a:rPr lang="en-US" sz="2700" b="0" i="1" kern="1200" smtClean="0">
                  <a:latin typeface="Cambria Math" charset="0"/>
                </a:rPr>
                <m:t>𝑇</m:t>
              </m:r>
              <m:r>
                <a:rPr lang="en-US" sz="2700" b="0" i="1" kern="1200" smtClean="0">
                  <a:latin typeface="Cambria Math" charset="0"/>
                </a:rPr>
                <m:t>=1 </m:t>
              </m:r>
              <m:r>
                <a:rPr lang="en-US" sz="2700" b="0" i="1" kern="1200" smtClean="0">
                  <a:latin typeface="Cambria Math" charset="0"/>
                </a:rPr>
                <m:t>𝐾</m:t>
              </m:r>
            </m:oMath>
          </a14:m>
          <a:endParaRPr lang="en-US" sz="2700" kern="1200" dirty="0"/>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Hardware Requirements</a:t>
          </a:r>
          <a:endParaRPr lang="en-US" sz="2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en-US" sz="2700" kern="1200" dirty="0" smtClean="0"/>
            <a:t>Easy to use</a:t>
          </a:r>
          <a:endParaRPr lang="en-US" sz="2700" kern="1200" dirty="0"/>
        </a:p>
        <a:p>
          <a:pPr marL="228600" lvl="1" indent="-228600" algn="l" defTabSz="1200150">
            <a:lnSpc>
              <a:spcPct val="90000"/>
            </a:lnSpc>
            <a:spcBef>
              <a:spcPct val="0"/>
            </a:spcBef>
            <a:spcAft>
              <a:spcPct val="15000"/>
            </a:spcAft>
            <a:buChar char="••"/>
          </a:pPr>
          <a:r>
            <a:rPr lang="en-US" sz="2700" kern="1200" dirty="0" smtClean="0"/>
            <a:t>Easy to modify</a:t>
          </a:r>
          <a:endParaRPr lang="en-US" sz="2700" kern="1200" dirty="0"/>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Software Requirements</a:t>
          </a:r>
          <a:endParaRPr lang="en-US" sz="2800" kern="1200" dirty="0"/>
        </a:p>
      </dsp:txBody>
      <dsp:txXfrm>
        <a:off x="94660" y="2228186"/>
        <a:ext cx="2434148" cy="17497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NEAT is really determined more by the LNAs than the N200</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205233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IIR filter</a:t>
            </a:r>
          </a:p>
          <a:p>
            <a:r>
              <a:rPr lang="en-US" sz="1200" i="0" kern="1200" dirty="0" smtClean="0">
                <a:solidFill>
                  <a:schemeClr val="tx1"/>
                </a:solidFill>
                <a:effectLst/>
                <a:latin typeface="+mn-lt"/>
                <a:ea typeface="+mn-ea"/>
                <a:cs typeface="+mn-cs"/>
              </a:rPr>
              <a:t>Decimation to reduce data size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1371270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1687999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19</a:t>
            </a:fld>
            <a:endParaRPr lang="en-US"/>
          </a:p>
        </p:txBody>
      </p:sp>
    </p:spTree>
    <p:extLst>
      <p:ext uri="{BB962C8B-B14F-4D97-AF65-F5344CB8AC3E}">
        <p14:creationId xmlns:p14="http://schemas.microsoft.com/office/powerpoint/2010/main" val="77997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20</a:t>
            </a:fld>
            <a:endParaRPr lang="en-US"/>
          </a:p>
        </p:txBody>
      </p:sp>
    </p:spTree>
    <p:extLst>
      <p:ext uri="{BB962C8B-B14F-4D97-AF65-F5344CB8AC3E}">
        <p14:creationId xmlns:p14="http://schemas.microsoft.com/office/powerpoint/2010/main" val="610419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21</a:t>
            </a:fld>
            <a:endParaRPr lang="en-US"/>
          </a:p>
        </p:txBody>
      </p:sp>
    </p:spTree>
    <p:extLst>
      <p:ext uri="{BB962C8B-B14F-4D97-AF65-F5344CB8AC3E}">
        <p14:creationId xmlns:p14="http://schemas.microsoft.com/office/powerpoint/2010/main" val="75120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22</a:t>
            </a:fld>
            <a:endParaRPr lang="en-US"/>
          </a:p>
        </p:txBody>
      </p:sp>
    </p:spTree>
    <p:extLst>
      <p:ext uri="{BB962C8B-B14F-4D97-AF65-F5344CB8AC3E}">
        <p14:creationId xmlns:p14="http://schemas.microsoft.com/office/powerpoint/2010/main" val="104334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23</a:t>
            </a:fld>
            <a:endParaRPr lang="en-US"/>
          </a:p>
        </p:txBody>
      </p:sp>
    </p:spTree>
    <p:extLst>
      <p:ext uri="{BB962C8B-B14F-4D97-AF65-F5344CB8AC3E}">
        <p14:creationId xmlns:p14="http://schemas.microsoft.com/office/powerpoint/2010/main" val="186696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24</a:t>
            </a:fld>
            <a:endParaRPr lang="en-US"/>
          </a:p>
        </p:txBody>
      </p:sp>
    </p:spTree>
    <p:extLst>
      <p:ext uri="{BB962C8B-B14F-4D97-AF65-F5344CB8AC3E}">
        <p14:creationId xmlns:p14="http://schemas.microsoft.com/office/powerpoint/2010/main" val="95573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25</a:t>
            </a:fld>
            <a:endParaRPr lang="en-US"/>
          </a:p>
        </p:txBody>
      </p:sp>
    </p:spTree>
    <p:extLst>
      <p:ext uri="{BB962C8B-B14F-4D97-AF65-F5344CB8AC3E}">
        <p14:creationId xmlns:p14="http://schemas.microsoft.com/office/powerpoint/2010/main" val="2046429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906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33</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Three areas of related works – Digital Radiometers, RFI and SDR-based</a:t>
            </a:r>
            <a:r>
              <a:rPr lang="en-US" sz="1200" i="0" kern="1200" baseline="0" dirty="0" smtClean="0">
                <a:solidFill>
                  <a:schemeClr val="tx1"/>
                </a:solidFill>
                <a:effectLst/>
                <a:latin typeface="+mn-lt"/>
                <a:ea typeface="+mn-ea"/>
                <a:cs typeface="+mn-cs"/>
              </a:rPr>
              <a:t> Radiometers</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Hybrid </a:t>
            </a:r>
            <a:r>
              <a:rPr lang="en-US" sz="1200" i="0" kern="1200" dirty="0" smtClean="0">
                <a:solidFill>
                  <a:schemeClr val="tx1"/>
                </a:solidFill>
                <a:effectLst/>
                <a:latin typeface="+mn-lt"/>
                <a:ea typeface="+mn-ea"/>
                <a:cs typeface="+mn-cs"/>
              </a:rPr>
              <a:t>= Digitizes some part of the signal,</a:t>
            </a:r>
            <a:r>
              <a:rPr lang="en-US" sz="1200" i="0" kern="1200" baseline="0" dirty="0" smtClean="0">
                <a:solidFill>
                  <a:schemeClr val="tx1"/>
                </a:solidFill>
                <a:effectLst/>
                <a:latin typeface="+mn-lt"/>
                <a:ea typeface="+mn-ea"/>
                <a:cs typeface="+mn-cs"/>
              </a:rPr>
              <a:t> usually with an ADC and after the square-law detector</a:t>
            </a:r>
          </a:p>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maintained, he still answers questions about using radiometers with</a:t>
            </a:r>
            <a:r>
              <a:rPr lang="en-US" sz="1200" i="0" kern="1200" baseline="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SBRAC has successfully used this configuration to obtain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It was this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that was used in this thesis.</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In 2013, the University of Illinois and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 built a software defined radio based radiometer to listen to emissions from Jupiter. They custom built the hardware portion of their software defined radio using an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Analog Devices analog to digital</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converter (AD9460) and a Xilinx (Spartan-3E-500) FPGA.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They also implemented a RF front end to filter and amplify the incoming RF signal.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side of their radiometer was composed of: 1)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for low-level communications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with their software defined radio and, 2) Python script and </a:t>
            </a:r>
            <a:r>
              <a:rPr lang="en-US" sz="1200" i="0" kern="1200" dirty="0" err="1" smtClean="0">
                <a:solidFill>
                  <a:schemeClr val="tx1"/>
                </a:solidFill>
                <a:effectLst/>
                <a:latin typeface="+mn-lt"/>
                <a:ea typeface="+mn-ea"/>
                <a:cs typeface="+mn-cs"/>
              </a:rPr>
              <a:t>WxGUI</a:t>
            </a:r>
            <a:r>
              <a:rPr lang="en-US" sz="1200" i="0" kern="1200" dirty="0" smtClean="0">
                <a:solidFill>
                  <a:schemeClr val="tx1"/>
                </a:solidFill>
                <a:effectLst/>
                <a:latin typeface="+mn-lt"/>
                <a:ea typeface="+mn-ea"/>
                <a:cs typeface="+mn-cs"/>
              </a:rPr>
              <a:t> to implement a higher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level user interface. The students reported that their SDR based radiometer worked well at 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low price point. One aspect that differentiates the work in the thesis from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University’s work is that they build their own custom hardware for their software defined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while in this work off the shelf components were used with an aim of making radiometers more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wildly accessible to the research community.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radiometer is a device designed to measure thermal electromagnetic emission by a material media.  This electromagnetic emission is the thermal noise of the object and can be correlated to the physical temperature of the object.</a:t>
            </a:r>
          </a:p>
          <a:p>
            <a:endParaRPr lang="en-US" dirty="0" smtClean="0"/>
          </a:p>
          <a:p>
            <a:r>
              <a:rPr lang="en-US" dirty="0" smtClean="0"/>
              <a:t>An ideal radiometer would only measure this noise temperature.  However, a real radiometer has additional noise added.</a:t>
            </a:r>
          </a:p>
          <a:p>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a:t>
            </a:r>
            <a:r>
              <a:rPr lang="en-US" sz="1200" i="0" kern="1200" dirty="0" smtClean="0">
                <a:solidFill>
                  <a:schemeClr val="tx1"/>
                </a:solidFill>
                <a:effectLst/>
                <a:latin typeface="+mn-lt"/>
                <a:ea typeface="+mn-ea"/>
                <a:cs typeface="+mn-cs"/>
              </a:rPr>
              <a:t>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3.jpg"/><Relationship Id="rId9"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image" Target="../media/image13.jp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diagramData" Target="../diagrams/data17.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20.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diagramData" Target="../diagrams/data18.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9.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diagramData" Target="../diagrams/data22.xml"/><Relationship Id="rId8" Type="http://schemas.openxmlformats.org/officeDocument/2006/relationships/diagramLayout" Target="../diagrams/layout20.xml"/><Relationship Id="rId9" Type="http://schemas.openxmlformats.org/officeDocument/2006/relationships/diagramQuickStyle" Target="../diagrams/quickStyle20.xml"/><Relationship Id="rId10" Type="http://schemas.openxmlformats.org/officeDocument/2006/relationships/diagramColors" Target="../diagrams/colors20.xml"/><Relationship Id="rId11"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11" Type="http://schemas.microsoft.com/office/2007/relationships/diagramDrawing" Target="../diagrams/drawing22.xml"/><Relationship Id="rId12" Type="http://schemas.openxmlformats.org/officeDocument/2006/relationships/diagramData" Target="../diagrams/data25.xml"/><Relationship Id="rId13" Type="http://schemas.openxmlformats.org/officeDocument/2006/relationships/diagramLayout" Target="../diagrams/layout23.xml"/><Relationship Id="rId14" Type="http://schemas.openxmlformats.org/officeDocument/2006/relationships/diagramQuickStyle" Target="../diagrams/quickStyle23.xml"/><Relationship Id="rId15" Type="http://schemas.openxmlformats.org/officeDocument/2006/relationships/diagramColors" Target="../diagrams/colors23.xml"/><Relationship Id="rId1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diagramData" Target="../diagrams/data24.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a:t/>
            </a:r>
            <a:br>
              <a:rPr lang="en-US" sz="2400" dirty="0"/>
            </a:br>
            <a:endParaRPr lang="en-US" sz="2400" dirty="0" smtClean="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8" name="TextBox 7"/>
          <p:cNvSpPr txBox="1"/>
          <p:nvPr/>
        </p:nvSpPr>
        <p:spPr>
          <a:xfrm>
            <a:off x="867507" y="1172308"/>
            <a:ext cx="9026769" cy="2308324"/>
          </a:xfrm>
          <a:prstGeom prst="rect">
            <a:avLst/>
          </a:prstGeom>
          <a:noFill/>
        </p:spPr>
        <p:txBody>
          <a:bodyPr wrap="square" rtlCol="0">
            <a:spAutoFit/>
          </a:bodyPr>
          <a:lstStyle/>
          <a:p>
            <a:r>
              <a:rPr lang="en-US" dirty="0" smtClean="0"/>
              <a:t>Power measurement</a:t>
            </a:r>
          </a:p>
          <a:p>
            <a:endParaRPr lang="en-US" dirty="0"/>
          </a:p>
          <a:p>
            <a:r>
              <a:rPr lang="en-US" dirty="0" smtClean="0"/>
              <a:t>The key to the performance of a radiometer is to minimize noise generated internally while amplifying the noise generated from the source.</a:t>
            </a:r>
          </a:p>
          <a:p>
            <a:endParaRPr lang="en-US" dirty="0"/>
          </a:p>
          <a:p>
            <a:pPr marL="285750" indent="-285750">
              <a:buFont typeface="Arial" charset="0"/>
              <a:buChar char="•"/>
            </a:pPr>
            <a:r>
              <a:rPr lang="en-US" dirty="0" smtClean="0"/>
              <a:t>All components generate additional noise</a:t>
            </a:r>
          </a:p>
          <a:p>
            <a:pPr marL="285750" indent="-285750">
              <a:buFont typeface="Arial" charset="0"/>
              <a:buChar char="•"/>
            </a:pPr>
            <a:r>
              <a:rPr lang="en-US" dirty="0" smtClean="0"/>
              <a:t>Low Noise Amplifiers (LNAs) are the largest contributors</a:t>
            </a:r>
          </a:p>
          <a:p>
            <a:pPr marL="285750" indent="-285750">
              <a:buFont typeface="Arial" charset="0"/>
              <a:buChar char="•"/>
            </a:pPr>
            <a:endParaRPr lang="en-US"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575" t="37569" r="27479" b="-25"/>
          <a:stretch/>
        </p:blipFill>
        <p:spPr>
          <a:xfrm>
            <a:off x="8361811" y="2619524"/>
            <a:ext cx="3291577" cy="3266544"/>
          </a:xfrm>
          <a:prstGeom prst="rect">
            <a:avLst/>
          </a:prstGeom>
        </p:spPr>
      </p:pic>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4" name="TextBox 3"/>
          <p:cNvSpPr txBox="1"/>
          <p:nvPr/>
        </p:nvSpPr>
        <p:spPr>
          <a:xfrm>
            <a:off x="717453" y="1111348"/>
            <a:ext cx="2833789" cy="369332"/>
          </a:xfrm>
          <a:prstGeom prst="rect">
            <a:avLst/>
          </a:prstGeom>
          <a:noFill/>
        </p:spPr>
        <p:txBody>
          <a:bodyPr wrap="none" rtlCol="0">
            <a:spAutoFit/>
          </a:bodyPr>
          <a:lstStyle/>
          <a:p>
            <a:r>
              <a:rPr lang="en-US" dirty="0" smtClean="0"/>
              <a:t>Compensating for stability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296" y="1111348"/>
            <a:ext cx="4208082" cy="3085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032" y="4381543"/>
            <a:ext cx="5849704" cy="2194271"/>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6" name="TextBox 5"/>
          <p:cNvSpPr txBox="1"/>
          <p:nvPr/>
        </p:nvSpPr>
        <p:spPr>
          <a:xfrm>
            <a:off x="378069" y="1148861"/>
            <a:ext cx="10896599" cy="646331"/>
          </a:xfrm>
          <a:prstGeom prst="rect">
            <a:avLst/>
          </a:prstGeom>
          <a:noFill/>
        </p:spPr>
        <p:txBody>
          <a:bodyPr wrap="square" rtlCol="0">
            <a:spAutoFit/>
          </a:bodyPr>
          <a:lstStyle/>
          <a:p>
            <a:r>
              <a:rPr lang="en-US" dirty="0" smtClean="0"/>
              <a:t>A software defined radio is a device that digitizes a received RF signal as soon as possible, and processes the digital representation of the signal using digital </a:t>
            </a:r>
            <a:r>
              <a:rPr lang="en-US" smtClean="0"/>
              <a:t>signal processing</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292231"/>
            <a:ext cx="10896600" cy="3251200"/>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504092" y="1219200"/>
            <a:ext cx="2092945" cy="646331"/>
          </a:xfrm>
          <a:prstGeom prst="rect">
            <a:avLst/>
          </a:prstGeom>
          <a:noFill/>
        </p:spPr>
        <p:txBody>
          <a:bodyPr wrap="none" rtlCol="0">
            <a:spAutoFit/>
          </a:bodyPr>
          <a:lstStyle/>
          <a:p>
            <a:r>
              <a:rPr lang="en-US" smtClean="0"/>
              <a:t>Hardware Platform</a:t>
            </a:r>
          </a:p>
          <a:p>
            <a:endParaRPr lang="en-US" dirty="0"/>
          </a:p>
        </p:txBody>
      </p:sp>
      <p:graphicFrame>
        <p:nvGraphicFramePr>
          <p:cNvPr id="6" name="Diagram 5"/>
          <p:cNvGraphicFramePr/>
          <p:nvPr>
            <p:extLst>
              <p:ext uri="{D42A27DB-BD31-4B8C-83A1-F6EECF244321}">
                <p14:modId xmlns:p14="http://schemas.microsoft.com/office/powerpoint/2010/main" val="668506300"/>
              </p:ext>
            </p:extLst>
          </p:nvPr>
        </p:nvGraphicFramePr>
        <p:xfrm>
          <a:off x="504092" y="1865531"/>
          <a:ext cx="6224954" cy="427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3491" y="1865531"/>
            <a:ext cx="3134109" cy="2581031"/>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046" y="4269153"/>
            <a:ext cx="2868326" cy="2362151"/>
          </a:xfrm>
          <a:prstGeom prst="rect">
            <a:avLst/>
          </a:prstGeom>
        </p:spPr>
      </p:pic>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101600" y="970538"/>
            <a:ext cx="4737686" cy="923330"/>
          </a:xfrm>
          <a:prstGeom prst="rect">
            <a:avLst/>
          </a:prstGeom>
          <a:noFill/>
        </p:spPr>
        <p:txBody>
          <a:bodyPr wrap="square" rtlCol="0">
            <a:spAutoFit/>
          </a:bodyPr>
          <a:lstStyle/>
          <a:p>
            <a:r>
              <a:rPr lang="en-US" dirty="0" err="1" smtClean="0"/>
              <a:t>GNURadio</a:t>
            </a:r>
            <a:r>
              <a:rPr lang="en-US" dirty="0" smtClean="0"/>
              <a:t> and </a:t>
            </a:r>
            <a:r>
              <a:rPr lang="en-US" dirty="0" err="1" smtClean="0"/>
              <a:t>GNURadio</a:t>
            </a:r>
            <a:r>
              <a:rPr lang="en-US" dirty="0" smtClean="0"/>
              <a:t> Companion</a:t>
            </a:r>
          </a:p>
          <a:p>
            <a:endParaRPr lang="en-US" dirty="0"/>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406" y="2390399"/>
            <a:ext cx="5433526" cy="3312941"/>
          </a:xfrm>
          <a:prstGeom prst="rect">
            <a:avLst/>
          </a:prstGeom>
        </p:spPr>
      </p:pic>
      <p:graphicFrame>
        <p:nvGraphicFramePr>
          <p:cNvPr id="8" name="Diagram 7"/>
          <p:cNvGraphicFramePr/>
          <p:nvPr>
            <p:extLst>
              <p:ext uri="{D42A27DB-BD31-4B8C-83A1-F6EECF244321}">
                <p14:modId xmlns:p14="http://schemas.microsoft.com/office/powerpoint/2010/main" val="839053092"/>
              </p:ext>
            </p:extLst>
          </p:nvPr>
        </p:nvGraphicFramePr>
        <p:xfrm>
          <a:off x="101600" y="2025747"/>
          <a:ext cx="6333588" cy="4042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6649769" cy="369332"/>
          </a:xfrm>
          <a:prstGeom prst="rect">
            <a:avLst/>
          </a:prstGeom>
          <a:noFill/>
        </p:spPr>
        <p:txBody>
          <a:bodyPr wrap="none" rtlCol="0">
            <a:spAutoFit/>
          </a:bodyPr>
          <a:lstStyle/>
          <a:p>
            <a:r>
              <a:rPr lang="en-US" smtClean="0"/>
              <a:t>Implementation of a Software Defined Radio Based Radiometer</a:t>
            </a:r>
            <a:endParaRPr lang="en-US"/>
          </a:p>
        </p:txBody>
      </p:sp>
      <mc:AlternateContent xmlns:mc="http://schemas.openxmlformats.org/markup-compatibility/2006">
        <mc:Choice xmlns:a14="http://schemas.microsoft.com/office/drawing/2010/main" Requires="a14">
          <p:graphicFrame>
            <p:nvGraphicFramePr>
              <p:cNvPr id="8" name="Diagram 7"/>
              <p:cNvGraphicFramePr/>
              <p:nvPr>
                <p:extLst>
                  <p:ext uri="{D42A27DB-BD31-4B8C-83A1-F6EECF244321}">
                    <p14:modId xmlns:p14="http://schemas.microsoft.com/office/powerpoint/2010/main" val="85555143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Diagram 7"/>
              <p:cNvGraphicFramePr/>
              <p:nvPr>
                <p:extLst>
                  <p:ext uri="{D42A27DB-BD31-4B8C-83A1-F6EECF244321}">
                    <p14:modId xmlns:p14="http://schemas.microsoft.com/office/powerpoint/2010/main" val="85555143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7800" y="1551018"/>
            <a:ext cx="3525338" cy="290322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8741" y="4101762"/>
            <a:ext cx="3494397" cy="2130611"/>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4" y="1181686"/>
            <a:ext cx="9617833" cy="369332"/>
          </a:xfrm>
          <a:prstGeom prst="rect">
            <a:avLst/>
          </a:prstGeom>
          <a:noFill/>
        </p:spPr>
        <p:txBody>
          <a:bodyPr wrap="square" rtlCol="0">
            <a:spAutoFit/>
          </a:bodyPr>
          <a:lstStyle/>
          <a:p>
            <a:r>
              <a:rPr lang="en-US" dirty="0" smtClean="0"/>
              <a:t>Mapping traditional radiometer to SDR-Based Radiometer – Power Detection</a:t>
            </a:r>
            <a:endParaRPr lang="en-US" dirty="0"/>
          </a:p>
        </p:txBody>
      </p:sp>
      <p:graphicFrame>
        <p:nvGraphicFramePr>
          <p:cNvPr id="8" name="Diagram 7"/>
          <p:cNvGraphicFramePr/>
          <p:nvPr>
            <p:extLst>
              <p:ext uri="{D42A27DB-BD31-4B8C-83A1-F6EECF244321}">
                <p14:modId xmlns:p14="http://schemas.microsoft.com/office/powerpoint/2010/main" val="589377457"/>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4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7922682" cy="369332"/>
          </a:xfrm>
          <a:prstGeom prst="rect">
            <a:avLst/>
          </a:prstGeom>
          <a:noFill/>
        </p:spPr>
        <p:txBody>
          <a:bodyPr wrap="none" rtlCol="0">
            <a:spAutoFit/>
          </a:bodyPr>
          <a:lstStyle/>
          <a:p>
            <a:r>
              <a:rPr lang="en-US" dirty="0" smtClean="0"/>
              <a:t>Mapping traditional radiometer to SDR-Based Radiometer – Data Smoothing</a:t>
            </a:r>
            <a:endParaRPr lang="en-US" dirty="0"/>
          </a:p>
        </p:txBody>
      </p:sp>
      <p:graphicFrame>
        <p:nvGraphicFramePr>
          <p:cNvPr id="8" name="Diagram 7"/>
          <p:cNvGraphicFramePr/>
          <p:nvPr>
            <p:extLst>
              <p:ext uri="{D42A27DB-BD31-4B8C-83A1-F6EECF244321}">
                <p14:modId xmlns:p14="http://schemas.microsoft.com/office/powerpoint/2010/main" val="1150661330"/>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49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5072542" cy="369332"/>
          </a:xfrm>
          <a:prstGeom prst="rect">
            <a:avLst/>
          </a:prstGeom>
          <a:noFill/>
        </p:spPr>
        <p:txBody>
          <a:bodyPr wrap="none" rtlCol="0">
            <a:spAutoFit/>
          </a:bodyPr>
          <a:lstStyle/>
          <a:p>
            <a:r>
              <a:rPr lang="en-US" dirty="0" smtClean="0"/>
              <a:t>SDR-Based Radiometer Graphical User Interface</a:t>
            </a:r>
            <a:endParaRPr lang="en-US" dirty="0"/>
          </a:p>
        </p:txBody>
      </p:sp>
      <p:graphicFrame>
        <p:nvGraphicFramePr>
          <p:cNvPr id="8" name="Diagram 7"/>
          <p:cNvGraphicFramePr/>
          <p:nvPr>
            <p:extLst>
              <p:ext uri="{D42A27DB-BD31-4B8C-83A1-F6EECF244321}">
                <p14:modId xmlns:p14="http://schemas.microsoft.com/office/powerpoint/2010/main" val="1208358180"/>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477" y="2065191"/>
            <a:ext cx="9971372" cy="190189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2304" y="1957571"/>
            <a:ext cx="9223717" cy="4288382"/>
          </a:xfrm>
          <a:prstGeom prst="rect">
            <a:avLst/>
          </a:prstGeom>
        </p:spPr>
      </p:pic>
    </p:spTree>
    <p:extLst>
      <p:ext uri="{BB962C8B-B14F-4D97-AF65-F5344CB8AC3E}">
        <p14:creationId xmlns:p14="http://schemas.microsoft.com/office/powerpoint/2010/main" val="157183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nodeType="clickEffect">
                                  <p:stCondLst>
                                    <p:cond delay="0"/>
                                  </p:stCondLst>
                                  <p:childTnLst>
                                    <p:anim calcmode="lin" valueType="num">
                                      <p:cBhvr>
                                        <p:cTn id="12" dur="500"/>
                                        <p:tgtEl>
                                          <p:spTgt spid="3"/>
                                        </p:tgtEl>
                                        <p:attrNameLst>
                                          <p:attrName>ppt_w</p:attrName>
                                        </p:attrNameLst>
                                      </p:cBhvr>
                                      <p:tavLst>
                                        <p:tav tm="0">
                                          <p:val>
                                            <p:strVal val="ppt_w"/>
                                          </p:val>
                                        </p:tav>
                                        <p:tav tm="100000">
                                          <p:val>
                                            <p:fltVal val="0"/>
                                          </p:val>
                                        </p:tav>
                                      </p:tavLst>
                                    </p:anim>
                                    <p:anim calcmode="lin" valueType="num">
                                      <p:cBhvr>
                                        <p:cTn id="13" dur="500"/>
                                        <p:tgtEl>
                                          <p:spTgt spid="3"/>
                                        </p:tgtEl>
                                        <p:attrNameLst>
                                          <p:attrName>ppt_h</p:attrName>
                                        </p:attrNameLst>
                                      </p:cBhvr>
                                      <p:tavLst>
                                        <p:tav tm="0">
                                          <p:val>
                                            <p:strVal val="ppt_h"/>
                                          </p:val>
                                        </p:tav>
                                        <p:tav tm="100000">
                                          <p:val>
                                            <p:fltVal val="0"/>
                                          </p:val>
                                        </p:tav>
                                      </p:tavLst>
                                    </p:anim>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4"/>
                                        </p:tgtEl>
                                        <p:attrNameLst>
                                          <p:attrName>ppt_w</p:attrName>
                                        </p:attrNameLst>
                                      </p:cBhvr>
                                      <p:tavLst>
                                        <p:tav tm="0">
                                          <p:val>
                                            <p:strVal val="ppt_w"/>
                                          </p:val>
                                        </p:tav>
                                        <p:tav tm="100000">
                                          <p:val>
                                            <p:fltVal val="0"/>
                                          </p:val>
                                        </p:tav>
                                      </p:tavLst>
                                    </p:anim>
                                    <p:anim calcmode="lin" valueType="num">
                                      <p:cBhvr>
                                        <p:cTn id="27" dur="500"/>
                                        <p:tgtEl>
                                          <p:spTgt spid="4"/>
                                        </p:tgtEl>
                                        <p:attrNameLst>
                                          <p:attrName>ppt_h</p:attrName>
                                        </p:attrNameLst>
                                      </p:cBhvr>
                                      <p:tavLst>
                                        <p:tav tm="0">
                                          <p:val>
                                            <p:strVal val="ppt_h"/>
                                          </p:val>
                                        </p:tav>
                                        <p:tav tm="100000">
                                          <p:val>
                                            <p:fltVal val="0"/>
                                          </p:val>
                                        </p:tav>
                                      </p:tavLst>
                                    </p:anim>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6952801" cy="3416320"/>
          </a:xfrm>
          <a:prstGeom prst="rect">
            <a:avLst/>
          </a:prstGeom>
          <a:noFill/>
        </p:spPr>
        <p:txBody>
          <a:bodyPr wrap="none" rtlCol="0">
            <a:spAutoFit/>
          </a:bodyPr>
          <a:lstStyle/>
          <a:p>
            <a:r>
              <a:rPr lang="en-US" dirty="0" smtClean="0"/>
              <a:t>Experiment 1 – SDR-Based Radiometer Verification and Calibration</a:t>
            </a:r>
          </a:p>
          <a:p>
            <a:r>
              <a:rPr lang="en-US" dirty="0" smtClean="0"/>
              <a:t>Setup</a:t>
            </a:r>
          </a:p>
          <a:p>
            <a:endParaRPr lang="en-US" dirty="0"/>
          </a:p>
          <a:p>
            <a:pPr marL="342900" indent="-342900">
              <a:buFont typeface="+mj-lt"/>
              <a:buAutoNum type="arabicPeriod"/>
            </a:pPr>
            <a:r>
              <a:rPr lang="en-US" dirty="0" smtClean="0"/>
              <a:t>N200 SDR</a:t>
            </a:r>
          </a:p>
          <a:p>
            <a:pPr marL="342900" indent="-342900">
              <a:buFont typeface="+mj-lt"/>
              <a:buAutoNum type="arabicPeriod"/>
            </a:pPr>
            <a:r>
              <a:rPr lang="en-US" dirty="0" smtClean="0"/>
              <a:t>ADL5902 - Square-law detector</a:t>
            </a:r>
          </a:p>
          <a:p>
            <a:pPr marL="342900" indent="-342900">
              <a:buFont typeface="+mj-lt"/>
              <a:buAutoNum type="arabicPeriod"/>
            </a:pPr>
            <a:r>
              <a:rPr lang="en-US" dirty="0" smtClean="0"/>
              <a:t>Power Divider</a:t>
            </a:r>
          </a:p>
          <a:p>
            <a:pPr marL="342900" indent="-342900">
              <a:buFont typeface="+mj-lt"/>
              <a:buAutoNum type="arabicPeriod"/>
            </a:pPr>
            <a:r>
              <a:rPr lang="en-US" dirty="0" smtClean="0"/>
              <a:t>Traditional Radiometer RF Front End</a:t>
            </a:r>
          </a:p>
          <a:p>
            <a:pPr marL="342900" indent="-342900">
              <a:buFont typeface="+mj-lt"/>
              <a:buAutoNum type="arabicPeriod"/>
            </a:pPr>
            <a:r>
              <a:rPr lang="en-US" dirty="0" smtClean="0"/>
              <a:t>Matched Load</a:t>
            </a:r>
          </a:p>
          <a:p>
            <a:pPr marL="342900" indent="-342900">
              <a:buFont typeface="+mj-lt"/>
              <a:buAutoNum type="arabicPeriod"/>
            </a:pPr>
            <a:endParaRPr lang="en-US" dirty="0" smtClean="0"/>
          </a:p>
          <a:p>
            <a:r>
              <a:rPr lang="en-US" dirty="0" smtClean="0"/>
              <a:t>Data Collection</a:t>
            </a:r>
          </a:p>
          <a:p>
            <a:pPr marL="285750" indent="-285750">
              <a:buFont typeface="Arial" charset="0"/>
              <a:buChar char="•"/>
            </a:pPr>
            <a:r>
              <a:rPr lang="en-US" dirty="0" err="1" smtClean="0"/>
              <a:t>GNURadio</a:t>
            </a:r>
            <a:endParaRPr lang="en-US" dirty="0" smtClean="0"/>
          </a:p>
          <a:p>
            <a:pPr marL="285750" indent="-285750">
              <a:buFont typeface="Arial" charset="0"/>
              <a:buChar char="•"/>
            </a:pPr>
            <a:r>
              <a:rPr lang="en-US" dirty="0" err="1" smtClean="0"/>
              <a:t>Labview</a:t>
            </a:r>
            <a:r>
              <a:rPr lang="en-US" dirty="0" smtClean="0"/>
              <a:t> with ADC</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483" y="1753967"/>
            <a:ext cx="5955323" cy="4466492"/>
          </a:xfrm>
          <a:prstGeom prst="rect">
            <a:avLst/>
          </a:prstGeom>
        </p:spPr>
      </p:pic>
    </p:spTree>
    <p:extLst>
      <p:ext uri="{BB962C8B-B14F-4D97-AF65-F5344CB8AC3E}">
        <p14:creationId xmlns:p14="http://schemas.microsoft.com/office/powerpoint/2010/main" val="125716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wipe(down)">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wipe(down)">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wipe(dow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xit" presetSubtype="32" fill="hold" nodeType="clickEffect">
                                  <p:stCondLst>
                                    <p:cond delay="0"/>
                                  </p:stCondLst>
                                  <p:childTnLst>
                                    <p:anim calcmode="lin" valueType="num">
                                      <p:cBhvr>
                                        <p:cTn id="33" dur="500"/>
                                        <p:tgtEl>
                                          <p:spTgt spid="10"/>
                                        </p:tgtEl>
                                        <p:attrNameLst>
                                          <p:attrName>ppt_w</p:attrName>
                                        </p:attrNameLst>
                                      </p:cBhvr>
                                      <p:tavLst>
                                        <p:tav tm="0">
                                          <p:val>
                                            <p:strVal val="ppt_w"/>
                                          </p:val>
                                        </p:tav>
                                        <p:tav tm="100000">
                                          <p:val>
                                            <p:fltVal val="0"/>
                                          </p:val>
                                        </p:tav>
                                      </p:tavLst>
                                    </p:anim>
                                    <p:anim calcmode="lin" valueType="num">
                                      <p:cBhvr>
                                        <p:cTn id="34" dur="500"/>
                                        <p:tgtEl>
                                          <p:spTgt spid="10"/>
                                        </p:tgtEl>
                                        <p:attrNameLst>
                                          <p:attrName>ppt_h</p:attrName>
                                        </p:attrNameLst>
                                      </p:cBhvr>
                                      <p:tavLst>
                                        <p:tav tm="0">
                                          <p:val>
                                            <p:strVal val="ppt_h"/>
                                          </p:val>
                                        </p:tav>
                                        <p:tav tm="100000">
                                          <p:val>
                                            <p:fltVal val="0"/>
                                          </p:val>
                                        </p:tav>
                                      </p:tavLst>
                                    </p:anim>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wipe(down)">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wipe(down)">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wipe(down)">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wipe(down)">
                                      <p:cBhvr>
                                        <p:cTn id="5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5" y="1181686"/>
            <a:ext cx="8680710" cy="1200329"/>
          </a:xfrm>
          <a:prstGeom prst="rect">
            <a:avLst/>
          </a:prstGeom>
          <a:noFill/>
        </p:spPr>
        <p:txBody>
          <a:bodyPr wrap="none" rtlCol="0">
            <a:spAutoFit/>
          </a:bodyPr>
          <a:lstStyle/>
          <a:p>
            <a:r>
              <a:rPr lang="en-US" dirty="0"/>
              <a:t>Experiment 1 – SDR-Based Radiometer Verification and Calibration</a:t>
            </a:r>
          </a:p>
          <a:p>
            <a:r>
              <a:rPr lang="en-US" dirty="0" smtClean="0"/>
              <a:t>Results</a:t>
            </a:r>
          </a:p>
          <a:p>
            <a:endParaRPr lang="en-US" dirty="0"/>
          </a:p>
          <a:p>
            <a:r>
              <a:rPr lang="en-US" dirty="0" smtClean="0"/>
              <a:t>Successfully calibrated both the square-law detector and the SDR-Based Radiometer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5" y="2581866"/>
            <a:ext cx="8064179" cy="34560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8" y="2342191"/>
            <a:ext cx="9197666" cy="394185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5902" y="2585329"/>
            <a:ext cx="8056098" cy="3452614"/>
          </a:xfrm>
          <a:prstGeom prst="rect">
            <a:avLst/>
          </a:prstGeom>
        </p:spPr>
      </p:pic>
    </p:spTree>
    <p:extLst>
      <p:ext uri="{BB962C8B-B14F-4D97-AF65-F5344CB8AC3E}">
        <p14:creationId xmlns:p14="http://schemas.microsoft.com/office/powerpoint/2010/main" val="159145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9"/>
                                        </p:tgtEl>
                                        <p:attrNameLst>
                                          <p:attrName>ppt_w</p:attrName>
                                        </p:attrNameLst>
                                      </p:cBhvr>
                                      <p:tavLst>
                                        <p:tav tm="0">
                                          <p:val>
                                            <p:strVal val="ppt_w"/>
                                          </p:val>
                                        </p:tav>
                                        <p:tav tm="100000">
                                          <p:val>
                                            <p:fltVal val="0"/>
                                          </p:val>
                                        </p:tav>
                                      </p:tavLst>
                                    </p:anim>
                                    <p:anim calcmode="lin" valueType="num">
                                      <p:cBhvr>
                                        <p:cTn id="27" dur="500"/>
                                        <p:tgtEl>
                                          <p:spTgt spid="9"/>
                                        </p:tgtEl>
                                        <p:attrNameLst>
                                          <p:attrName>ppt_h</p:attrName>
                                        </p:attrNameLst>
                                      </p:cBhvr>
                                      <p:tavLst>
                                        <p:tav tm="0">
                                          <p:val>
                                            <p:strVal val="ppt_h"/>
                                          </p:val>
                                        </p:tav>
                                        <p:tav tm="100000">
                                          <p:val>
                                            <p:fltVal val="0"/>
                                          </p:val>
                                        </p:tav>
                                      </p:tavLst>
                                    </p:anim>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10"/>
                                        </p:tgtEl>
                                        <p:attrNameLst>
                                          <p:attrName>ppt_w</p:attrName>
                                        </p:attrNameLst>
                                      </p:cBhvr>
                                      <p:tavLst>
                                        <p:tav tm="0">
                                          <p:val>
                                            <p:strVal val="ppt_w"/>
                                          </p:val>
                                        </p:tav>
                                        <p:tav tm="100000">
                                          <p:val>
                                            <p:fltVal val="0"/>
                                          </p:val>
                                        </p:tav>
                                      </p:tavLst>
                                    </p:anim>
                                    <p:anim calcmode="lin" valueType="num">
                                      <p:cBhvr>
                                        <p:cTn id="40" dur="500"/>
                                        <p:tgtEl>
                                          <p:spTgt spid="10"/>
                                        </p:tgtEl>
                                        <p:attrNameLst>
                                          <p:attrName>ppt_h</p:attrName>
                                        </p:attrNameLst>
                                      </p:cBhvr>
                                      <p:tavLst>
                                        <p:tav tm="0">
                                          <p:val>
                                            <p:strVal val="ppt_h"/>
                                          </p:val>
                                        </p:tav>
                                        <p:tav tm="100000">
                                          <p:val>
                                            <p:fltVal val="0"/>
                                          </p:val>
                                        </p:tav>
                                      </p:tavLst>
                                    </p:anim>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4227568" cy="1200329"/>
          </a:xfrm>
          <a:prstGeom prst="rect">
            <a:avLst/>
          </a:prstGeom>
          <a:noFill/>
        </p:spPr>
        <p:txBody>
          <a:bodyPr wrap="none" rtlCol="0">
            <a:spAutoFit/>
          </a:bodyPr>
          <a:lstStyle/>
          <a:p>
            <a:r>
              <a:rPr lang="en-US" dirty="0" smtClean="0"/>
              <a:t>Experiment 2 – Sensitivity and Stability </a:t>
            </a:r>
          </a:p>
          <a:p>
            <a:r>
              <a:rPr lang="en-US" dirty="0" smtClean="0"/>
              <a:t>Setup</a:t>
            </a:r>
          </a:p>
          <a:p>
            <a:endParaRPr lang="en-US" dirty="0" smtClean="0"/>
          </a:p>
          <a:p>
            <a:r>
              <a:rPr lang="en-US" dirty="0" smtClean="0"/>
              <a:t>Identical Setup to Experiment 1</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spTree>
    <p:extLst>
      <p:ext uri="{BB962C8B-B14F-4D97-AF65-F5344CB8AC3E}">
        <p14:creationId xmlns:p14="http://schemas.microsoft.com/office/powerpoint/2010/main" val="35589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529194" cy="1200329"/>
          </a:xfrm>
          <a:prstGeom prst="rect">
            <a:avLst/>
          </a:prstGeom>
          <a:noFill/>
        </p:spPr>
        <p:txBody>
          <a:bodyPr wrap="none" rtlCol="0">
            <a:spAutoFit/>
          </a:bodyPr>
          <a:lstStyle/>
          <a:p>
            <a:r>
              <a:rPr lang="en-US" dirty="0"/>
              <a:t>Experiment </a:t>
            </a:r>
            <a:r>
              <a:rPr lang="en-US" dirty="0" smtClean="0"/>
              <a:t>2 </a:t>
            </a:r>
            <a:r>
              <a:rPr lang="en-US" dirty="0"/>
              <a:t>– </a:t>
            </a:r>
            <a:r>
              <a:rPr lang="en-US" dirty="0" smtClean="0"/>
              <a:t>Sensitivity and Stability</a:t>
            </a:r>
            <a:endParaRPr lang="en-US" dirty="0"/>
          </a:p>
          <a:p>
            <a:r>
              <a:rPr lang="en-US" dirty="0" smtClean="0"/>
              <a:t>Results</a:t>
            </a:r>
          </a:p>
          <a:p>
            <a:endParaRPr lang="en-US" dirty="0"/>
          </a:p>
          <a:p>
            <a:r>
              <a:rPr lang="en-US" dirty="0" smtClean="0"/>
              <a:t>SDR-Based Radiometer met expected sensitivity and stability performance metrics</a:t>
            </a:r>
            <a:endParaRPr lang="en-US" dirty="0"/>
          </a:p>
        </p:txBody>
      </p:sp>
      <p:graphicFrame>
        <p:nvGraphicFramePr>
          <p:cNvPr id="4" name="Diagram 3"/>
          <p:cNvGraphicFramePr/>
          <p:nvPr>
            <p:extLst>
              <p:ext uri="{D42A27DB-BD31-4B8C-83A1-F6EECF244321}">
                <p14:modId xmlns:p14="http://schemas.microsoft.com/office/powerpoint/2010/main" val="2094806984"/>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63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2308324"/>
          </a:xfrm>
          <a:prstGeom prst="rect">
            <a:avLst/>
          </a:prstGeom>
          <a:noFill/>
        </p:spPr>
        <p:txBody>
          <a:bodyPr wrap="square" rtlCol="0">
            <a:spAutoFit/>
          </a:bodyPr>
          <a:lstStyle/>
          <a:p>
            <a:r>
              <a:rPr lang="en-US" dirty="0" smtClean="0"/>
              <a:t>Experiment 3 – Interfering Signal Mitigation</a:t>
            </a:r>
          </a:p>
          <a:p>
            <a:r>
              <a:rPr lang="en-US" dirty="0" smtClean="0"/>
              <a:t>Setup</a:t>
            </a:r>
          </a:p>
          <a:p>
            <a:endParaRPr lang="en-US" dirty="0"/>
          </a:p>
          <a:p>
            <a:r>
              <a:rPr lang="en-US" dirty="0" smtClean="0"/>
              <a:t>Identical to Experiment 1 except an interfering signal is injected</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13007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3</a:t>
            </a:r>
            <a:r>
              <a:rPr lang="en-US" dirty="0" smtClean="0"/>
              <a:t>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p:graphicFrame>
        <p:nvGraphicFramePr>
          <p:cNvPr id="4" name="Diagram 3"/>
          <p:cNvGraphicFramePr/>
          <p:nvPr>
            <p:extLst>
              <p:ext uri="{D42A27DB-BD31-4B8C-83A1-F6EECF244321}">
                <p14:modId xmlns:p14="http://schemas.microsoft.com/office/powerpoint/2010/main" val="1274035009"/>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7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1754326"/>
          </a:xfrm>
          <a:prstGeom prst="rect">
            <a:avLst/>
          </a:prstGeom>
          <a:noFill/>
        </p:spPr>
        <p:txBody>
          <a:bodyPr wrap="square" rtlCol="0">
            <a:spAutoFit/>
          </a:bodyPr>
          <a:lstStyle/>
          <a:p>
            <a:r>
              <a:rPr lang="en-US" dirty="0" smtClean="0"/>
              <a:t>Experiment 4 – Performance impact of interfering signal mitigation</a:t>
            </a:r>
          </a:p>
          <a:p>
            <a:r>
              <a:rPr lang="en-US" dirty="0" smtClean="0"/>
              <a:t>Setup</a:t>
            </a:r>
          </a:p>
          <a:p>
            <a:endParaRPr lang="en-US" dirty="0"/>
          </a:p>
          <a:p>
            <a:r>
              <a:rPr lang="en-US" dirty="0" smtClean="0"/>
              <a:t>Identical to Experiment 3</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99470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3</a:t>
            </a:r>
            <a:r>
              <a:rPr lang="en-US" dirty="0" smtClean="0"/>
              <a:t>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mc:AlternateContent xmlns:mc="http://schemas.openxmlformats.org/markup-compatibility/2006">
        <mc:Choice xmlns:a14="http://schemas.microsoft.com/office/drawing/2010/main" Requires="a14">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98457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Tree>
    <p:extLst>
      <p:ext uri="{BB962C8B-B14F-4D97-AF65-F5344CB8AC3E}">
        <p14:creationId xmlns:p14="http://schemas.microsoft.com/office/powerpoint/2010/main" val="21987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Tree>
    <p:extLst>
      <p:ext uri="{BB962C8B-B14F-4D97-AF65-F5344CB8AC3E}">
        <p14:creationId xmlns:p14="http://schemas.microsoft.com/office/powerpoint/2010/main" val="3795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101600" y="914400"/>
            <a:ext cx="11785600" cy="2042809"/>
          </a:xfrm>
        </p:spPr>
        <p:txBody>
          <a:bodyPr>
            <a:normAutofit/>
          </a:bodyPr>
          <a:lstStyle/>
          <a:p>
            <a:pPr marL="0" indent="0" algn="ctr">
              <a:buNone/>
            </a:pPr>
            <a:endParaRPr lang="en-US" sz="2400" dirty="0" smtClean="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308324"/>
          </a:xfrm>
          <a:prstGeom prst="rect">
            <a:avLst/>
          </a:prstGeom>
          <a:noFill/>
        </p:spPr>
        <p:txBody>
          <a:bodyPr wrap="square" rtlCol="0">
            <a:spAutoFit/>
          </a:bodyPr>
          <a:lstStyle/>
          <a:p>
            <a:r>
              <a:rPr lang="en-US" dirty="0" smtClean="0"/>
              <a:t>There are six stages common to all radiometers:</a:t>
            </a:r>
          </a:p>
          <a:p>
            <a:endParaRPr lang="en-US" dirty="0" smtClean="0"/>
          </a:p>
          <a:p>
            <a:pPr marL="342900" indent="-342900">
              <a:buFont typeface="+mj-lt"/>
              <a:buAutoNum type="arabicPeriod"/>
            </a:pPr>
            <a:r>
              <a:rPr lang="en-US" dirty="0" smtClean="0"/>
              <a:t>Source</a:t>
            </a:r>
          </a:p>
          <a:p>
            <a:pPr marL="342900" indent="-342900">
              <a:buFont typeface="+mj-lt"/>
              <a:buAutoNum type="arabicPeriod"/>
            </a:pPr>
            <a:r>
              <a:rPr lang="en-US" dirty="0" smtClean="0"/>
              <a:t>Bandwidth</a:t>
            </a:r>
          </a:p>
          <a:p>
            <a:pPr marL="342900" indent="-342900">
              <a:buFont typeface="+mj-lt"/>
              <a:buAutoNum type="arabicPeriod"/>
            </a:pPr>
            <a:r>
              <a:rPr lang="en-US" dirty="0" smtClean="0"/>
              <a:t>Amplification</a:t>
            </a:r>
          </a:p>
          <a:p>
            <a:pPr marL="342900" indent="-342900">
              <a:buFont typeface="+mj-lt"/>
              <a:buAutoNum type="arabicPeriod"/>
            </a:pPr>
            <a:r>
              <a:rPr lang="en-US" dirty="0" smtClean="0"/>
              <a:t>Power detection</a:t>
            </a:r>
          </a:p>
          <a:p>
            <a:pPr marL="342900" indent="-342900">
              <a:buFont typeface="+mj-lt"/>
              <a:buAutoNum type="arabicPeriod"/>
            </a:pPr>
            <a:r>
              <a:rPr lang="en-US" dirty="0" smtClean="0"/>
              <a:t>Data smoothing</a:t>
            </a:r>
          </a:p>
          <a:p>
            <a:pPr marL="342900" indent="-342900">
              <a:buFont typeface="+mj-lt"/>
              <a:buAutoNum type="arabicPeriod"/>
            </a:pPr>
            <a:r>
              <a:rPr lang="en-US" dirty="0" smtClean="0"/>
              <a:t>Output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163455"/>
            <a:ext cx="12192000" cy="3694545"/>
          </a:xfrm>
          <a:prstGeom prst="rect">
            <a:avLst/>
          </a:prstGeom>
        </p:spPr>
      </p:pic>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1398</TotalTime>
  <Words>2766</Words>
  <Application>Microsoft Macintosh PowerPoint</Application>
  <PresentationFormat>Widescreen</PresentationFormat>
  <Paragraphs>603</Paragraphs>
  <Slides>48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Cambria Math</vt:lpstr>
      <vt:lpstr>Tahoma</vt:lpstr>
      <vt:lpstr>Arial</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SDR-Based Radiometer Implementation</vt:lpstr>
      <vt:lpstr>SDR-Based Radiometer Implementation</vt:lpstr>
      <vt:lpstr>SDR-Based Radiometer Implementation</vt:lpstr>
      <vt:lpstr>SDR-Based Radiometer Implementation</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Example Usage Scenario</vt:lpstr>
      <vt:lpstr>Example Usage Scenario</vt:lpstr>
      <vt:lpstr>Example Usage Scenario</vt:lpstr>
      <vt:lpstr>Closing</vt:lpstr>
      <vt:lpstr>Closing</vt:lpstr>
      <vt:lpstr>IIR as an integrator implementation</vt:lpstr>
      <vt:lpstr>GUI for Radiometer</vt:lpstr>
      <vt:lpstr>Experiment 1 – Normal Operation</vt:lpstr>
      <vt:lpstr>Experiment 1 – Normal Operation</vt:lpstr>
      <vt:lpstr>Experiment 1 – Normal Operation</vt:lpstr>
      <vt:lpstr>Implementation in SDR</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114</cp:revision>
  <dcterms:created xsi:type="dcterms:W3CDTF">2015-04-18T00:15:03Z</dcterms:created>
  <dcterms:modified xsi:type="dcterms:W3CDTF">2015-12-17T06:11:32Z</dcterms:modified>
</cp:coreProperties>
</file>